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Montserrat Thin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3puj8qb1IHqPLF653EX+R5k4M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A83137-5E4A-4E51-9842-80DB2D7088C3}">
  <a:tblStyle styleId="{3EA83137-5E4A-4E51-9842-80DB2D7088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font" Target="fonts/Roboto-regular.fntdata"/><Relationship Id="rId31" Type="http://schemas.openxmlformats.org/officeDocument/2006/relationships/font" Target="fonts/Roboto-bold.fntdata"/><Relationship Id="rId32" Type="http://schemas.openxmlformats.org/officeDocument/2006/relationships/font" Target="fonts/Roboto-italic.fntdata"/><Relationship Id="rId33" Type="http://schemas.openxmlformats.org/officeDocument/2006/relationships/font" Target="fonts/Roboto-boldItalic.fntdata"/><Relationship Id="rId34" Type="http://schemas.openxmlformats.org/officeDocument/2006/relationships/font" Target="fonts/MontserratLight-regular.fntdata"/><Relationship Id="rId35" Type="http://schemas.openxmlformats.org/officeDocument/2006/relationships/font" Target="fonts/MontserratLight-bold.fntdata"/><Relationship Id="rId36" Type="http://schemas.openxmlformats.org/officeDocument/2006/relationships/font" Target="fonts/MontserratLight-italic.fntdata"/><Relationship Id="rId37" Type="http://schemas.openxmlformats.org/officeDocument/2006/relationships/font" Target="fonts/MontserratLight-boldItalic.fntdata"/><Relationship Id="rId38" Type="http://schemas.openxmlformats.org/officeDocument/2006/relationships/font" Target="fonts/MontserratThin-regular.fntdata"/><Relationship Id="rId39" Type="http://schemas.openxmlformats.org/officeDocument/2006/relationships/font" Target="fonts/MontserratThin-bold.fntdata"/><Relationship Id="rId40" Type="http://schemas.openxmlformats.org/officeDocument/2006/relationships/font" Target="fonts/MontserratThin-italic.fntdata"/><Relationship Id="rId41" Type="http://schemas.openxmlformats.org/officeDocument/2006/relationships/font" Target="fonts/MontserratThin-boldItalic.fntdata"/><Relationship Id="rId42" Type="http://customschemas.google.com/relationships/presentationmetadata" Target="metadata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3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themeOverride" Target="../theme/themeOverride1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3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Sheet1.xlsx"/></Relationships>
</file>

<file path=ppt/charts/_rels/chart4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D62-4F10-B4F5-F7C1E2B0A9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D62-4F10-B4F5-F7C1E2B0A9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D62-4F10-B4F5-F7C1E2B0A9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D62-4F10-B4F5-F7C1E2B0A9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5D62-4F10-B4F5-F7C1E2B0A9BC}"/>
              </c:ext>
            </c:extLst>
          </c:dPt>
          <c:dLbls>
            <c:dLbl>
              <c:idx val="0"/>
              <c:layout>
                <c:manualLayout>
                  <c:x val="-8.8888868150745256E-3"/>
                  <c:y val="2.297201156471848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0099BE41-A323-4C46-8715-37682AA08FC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</a:t>
                    </a:r>
                  </a:p>
                  <a:p>
                    <a:pPr>
                      <a:defRPr>
                        <a:solidFill>
                          <a:srgbClr val="1B4891"/>
                        </a:solidFill>
                      </a:defRPr>
                    </a:pPr>
                    <a:fld id="{A24E937D-CCD8-46B2-B8AA-846A9FBEF849}" type="PERCENTAG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62-4F10-B4F5-F7C1E2B0A9BC}"/>
                </c:ext>
              </c:extLst>
            </c:dLbl>
            <c:dLbl>
              <c:idx val="1"/>
              <c:layout>
                <c:manualLayout>
                  <c:x val="-8.8888868150745256E-3"/>
                  <c:y val="-1.922407398997926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2B7DA400-A1E0-4160-9BF0-E0C5BDBD6C27}" type="VALU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baseline="0">
                        <a:solidFill>
                          <a:srgbClr val="1B4891"/>
                        </a:solidFill>
                      </a:rPr>
                      <a:t>Tr.T; </a:t>
                    </a:r>
                    <a:fld id="{5DB1D958-96CE-4A16-98DF-920C7B5CE564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62-4F10-B4F5-F7C1E2B0A9BC}"/>
                </c:ext>
              </c:extLst>
            </c:dLbl>
            <c:dLbl>
              <c:idx val="2"/>
              <c:layout>
                <c:manualLayout>
                  <c:x val="-4.1481471803681121E-2"/>
                  <c:y val="-3.39066497131526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2F11872-D33F-4136-B54F-B59F8287FA9C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1F0728AF-0B09-46A7-B5B7-45019D66602E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62-4F10-B4F5-F7C1E2B0A9BC}"/>
                </c:ext>
              </c:extLst>
            </c:dLbl>
            <c:dLbl>
              <c:idx val="3"/>
              <c:layout>
                <c:manualLayout>
                  <c:x val="3.8518509531989611E-2"/>
                  <c:y val="-0.1190473487428666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255AB66-52B9-48E9-AC4E-AC468F62CCE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68FACE7-48D4-42E2-9C65-D4E0DF74148D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62-4F10-B4F5-F7C1E2B0A9BC}"/>
                </c:ext>
              </c:extLst>
            </c:dLbl>
            <c:dLbl>
              <c:idx val="4"/>
              <c:layout>
                <c:manualLayout>
                  <c:x val="1.4814811358457542E-2"/>
                  <c:y val="1.441805549248444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80DA8EA-E6C8-45D8-8175-C02F645DAD1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 </a:t>
                    </a:r>
                    <a:fld id="{86DAEA2B-3297-4646-AB6E-4BC3CD63AA16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D62-4F10-B4F5-F7C1E2B0A9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cung.xlsx]2023'!$AM$33:$AM$37</c:f>
              <c:strCache>
                <c:ptCount val="5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</c:strCache>
            </c:strRef>
          </c:cat>
          <c:val>
            <c:numRef>
              <c:f>'[03.Năm 2023 cuoi cung.xlsx]2023'!$AN$33:$AN$37</c:f>
              <c:numCache>
                <c:formatCode>#,##0.0</c:formatCode>
                <c:ptCount val="5"/>
                <c:pt idx="0">
                  <c:v>238.255718</c:v>
                </c:pt>
                <c:pt idx="1">
                  <c:v>101.06999500000001</c:v>
                </c:pt>
                <c:pt idx="2">
                  <c:v>91.554030999999995</c:v>
                </c:pt>
                <c:pt idx="3">
                  <c:v>306.00651299999998</c:v>
                </c:pt>
                <c:pt idx="4">
                  <c:v>24.633108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62-4F10-B4F5-F7C1E2B0A9B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9.1418635170603668E-2"/>
          <c:y val="0.86023257509478002"/>
          <c:w val="0.8585813648293964"/>
          <c:h val="0.13601633129192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034580052493439"/>
          <c:y val="8.1018518518518517E-2"/>
          <c:w val="0.55817475940507433"/>
          <c:h val="0.77314814814814814"/>
        </c:manualLayout>
      </c:layout>
      <c:pie3D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94F-446C-913B-EEA42349F903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94F-446C-913B-EEA42349F9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94F-446C-913B-EEA42349F9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94F-446C-913B-EEA42349F903}"/>
              </c:ext>
            </c:extLst>
          </c:dPt>
          <c:dLbls>
            <c:dLbl>
              <c:idx val="0"/>
              <c:layout>
                <c:manualLayout>
                  <c:x val="2.5719646698091621E-2"/>
                  <c:y val="0.138743744003319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7BC53AF-CB9F-4FB5-A26A-8A29C2D329E5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0562D417-915A-46F0-8331-3FECD3B9BD69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99988485062321"/>
                      <c:h val="0.34284644607525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4F-446C-913B-EEA42349F903}"/>
                </c:ext>
              </c:extLst>
            </c:dLbl>
            <c:dLbl>
              <c:idx val="1"/>
              <c:layout>
                <c:manualLayout>
                  <c:x val="3.6819853885151826E-2"/>
                  <c:y val="-1.013189509724228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B53D867-D7A8-4D85-8BF3-79F727CBE1D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CD594C85-6C7E-456A-94B6-65BEE8460580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36151589725721"/>
                      <c:h val="0.276042882210063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94F-446C-913B-EEA42349F903}"/>
                </c:ext>
              </c:extLst>
            </c:dLbl>
            <c:dLbl>
              <c:idx val="2"/>
              <c:layout>
                <c:manualLayout>
                  <c:x val="3.5625551013865497E-2"/>
                  <c:y val="1.834052012542468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A3B3B1B-B70C-4588-9571-C6D28AA98111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A0BCC61-D958-4774-B9BC-FA275E2A396C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230156821885602"/>
                      <c:h val="0.131568357319793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94F-446C-913B-EEA42349F903}"/>
                </c:ext>
              </c:extLst>
            </c:dLbl>
            <c:dLbl>
              <c:idx val="3"/>
              <c:layout>
                <c:manualLayout>
                  <c:x val="0.1991521733322647"/>
                  <c:y val="-2.44533850127706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617078F-FDE7-4653-A884-A92ED8A2BFC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EE54F909-3895-462B-981D-30C5BEE5D48B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0207581950781"/>
                      <c:h val="0.13226489369998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94F-446C-913B-EEA42349F90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cung.xlsx]2023'!$AM$40:$AM$43</c:f>
              <c:strCache>
                <c:ptCount val="4"/>
                <c:pt idx="0">
                  <c:v>Container</c:v>
                </c:pt>
                <c:pt idx="1">
                  <c:v>Hàng khô</c:v>
                </c:pt>
                <c:pt idx="2">
                  <c:v>Hàng lỏng/khí</c:v>
                </c:pt>
                <c:pt idx="3">
                  <c:v>Hàng quá cảnh</c:v>
                </c:pt>
              </c:strCache>
            </c:strRef>
          </c:cat>
          <c:val>
            <c:numRef>
              <c:f>'[03.Năm 2023 cuoi cung.xlsx]2023'!$AN$40:$AN$43</c:f>
              <c:numCache>
                <c:formatCode>0.0</c:formatCode>
                <c:ptCount val="4"/>
                <c:pt idx="0">
                  <c:v>253.665153</c:v>
                </c:pt>
                <c:pt idx="1">
                  <c:v>423.52086600000001</c:v>
                </c:pt>
                <c:pt idx="2">
                  <c:v>81.565820000000002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4F-446C-913B-EEA42349F90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128995351212981"/>
          <c:y val="0.82708772492204186"/>
          <c:w val="0.78871004648787024"/>
          <c:h val="0.17046651098717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0D03DB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220"/>
      <c:depthPercent val="20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187419290745099"/>
          <c:y val="2.563368285017769E-2"/>
          <c:w val="0.57313626624806979"/>
          <c:h val="0.81528682170542632"/>
        </c:manualLayout>
      </c:layout>
      <c:pie3DChart>
        <c:varyColors val="1"/>
        <c:ser>
          <c:idx val="0"/>
          <c:order val="0"/>
          <c:explosion val="17"/>
          <c:dPt>
            <c:idx val="0"/>
            <c:bubble3D val="0"/>
            <c:explosion val="1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AC5-4004-BE4B-029FCE9EE18C}"/>
              </c:ext>
            </c:extLst>
          </c:dPt>
          <c:dPt>
            <c:idx val="1"/>
            <c:bubble3D val="0"/>
            <c:explosion val="1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AC5-4004-BE4B-029FCE9EE18C}"/>
              </c:ext>
            </c:extLst>
          </c:dPt>
          <c:dPt>
            <c:idx val="2"/>
            <c:bubble3D val="0"/>
            <c:explosion val="1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AC5-4004-BE4B-029FCE9EE18C}"/>
              </c:ext>
            </c:extLst>
          </c:dPt>
          <c:dPt>
            <c:idx val="3"/>
            <c:bubble3D val="0"/>
            <c:explosion val="10"/>
            <c:spPr>
              <a:solidFill>
                <a:srgbClr val="FF66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AC5-4004-BE4B-029FCE9EE18C}"/>
              </c:ext>
            </c:extLst>
          </c:dPt>
          <c:dLbls>
            <c:dLbl>
              <c:idx val="0"/>
              <c:layout>
                <c:manualLayout>
                  <c:x val="1.5931554406708046E-2"/>
                  <c:y val="-0.15727869260313165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478FB5D-8870-4681-8F6D-C4AF9FDEB505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83FC5DB-D568-4EAF-90E4-1C463D14031C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650405297594519"/>
                      <c:h val="0.167911053750956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C5-4004-BE4B-029FCE9EE18C}"/>
                </c:ext>
              </c:extLst>
            </c:dLbl>
            <c:dLbl>
              <c:idx val="1"/>
              <c:layout>
                <c:manualLayout>
                  <c:x val="5.3133274532749679E-2"/>
                  <c:y val="3.802940390269981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0707691-23B1-44A0-9E33-630B2CA66E90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3233A162-3A36-4855-8EBD-3BC55DF093E5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289972919503704"/>
                      <c:h val="0.1398663458968190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C5-4004-BE4B-029FCE9EE18C}"/>
                </c:ext>
              </c:extLst>
            </c:dLbl>
            <c:dLbl>
              <c:idx val="2"/>
              <c:layout>
                <c:manualLayout>
                  <c:x val="-2.9855619381440678E-2"/>
                  <c:y val="-2.5809477901654977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CFA904F3-B638-4045-95C8-FEA1D96686C6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2A769BD-C65B-4101-AD3D-362F8733EEE3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310103990412"/>
                      <c:h val="0.262727648112729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C5-4004-BE4B-029FCE9EE18C}"/>
                </c:ext>
              </c:extLst>
            </c:dLbl>
            <c:dLbl>
              <c:idx val="3"/>
              <c:layout>
                <c:manualLayout>
                  <c:x val="2.2488894814413383E-2"/>
                  <c:y val="-1.870709630717672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BBCD361-4E15-41EB-90F5-B9C80D1B3621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DC5A5853-C35B-41BC-B723-908487EE235E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561004085333207"/>
                      <c:h val="0.185356856455493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C5-4004-BE4B-029FCE9EE18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12700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'Tổng thể'!$M$110:$M$113</c:f>
              <c:strCache>
                <c:ptCount val="4"/>
                <c:pt idx="0">
                  <c:v>Hàng xuất khẩu</c:v>
                </c:pt>
                <c:pt idx="1">
                  <c:v>Hàng nhập khẩu</c:v>
                </c:pt>
                <c:pt idx="2">
                  <c:v>Hàng nội địa</c:v>
                </c:pt>
                <c:pt idx="3">
                  <c:v>Hàng quá cảnh</c:v>
                </c:pt>
              </c:strCache>
            </c:strRef>
          </c:cat>
          <c:val>
            <c:numRef>
              <c:f>'Tổng thể'!$N$110:$N$113</c:f>
              <c:numCache>
                <c:formatCode>0.0</c:formatCode>
                <c:ptCount val="4"/>
                <c:pt idx="0">
                  <c:v>180.624514</c:v>
                </c:pt>
                <c:pt idx="1">
                  <c:v>225.235533</c:v>
                </c:pt>
                <c:pt idx="2">
                  <c:v>352.89179300000001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C5-4004-BE4B-029FCE9EE18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7844067716049331"/>
          <c:y val="0.67880300415170036"/>
          <c:w val="0.36561031897704088"/>
          <c:h val="0.319256170364430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 sz="13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2326656394453005E-2"/>
                  <c:y val="-4.2437781360066642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322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4FB-4DB3-8ECD-FD5C00B491A2}"/>
                </c:ext>
              </c:extLst>
            </c:dLbl>
            <c:dLbl>
              <c:idx val="1"/>
              <c:layout>
                <c:manualLayout>
                  <c:x val="-4.1088854648177438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4FB-4DB3-8ECD-FD5C00B491A2}"/>
                </c:ext>
              </c:extLst>
            </c:dLbl>
            <c:dLbl>
              <c:idx val="2"/>
              <c:layout>
                <c:manualLayout>
                  <c:x val="-4.1088854648176684E-3"/>
                  <c:y val="-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4FB-4DB3-8ECD-FD5C00B491A2}"/>
                </c:ext>
              </c:extLst>
            </c:dLbl>
            <c:dLbl>
              <c:idx val="3"/>
              <c:layout>
                <c:manualLayout>
                  <c:x val="-8.2177709296353367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4FB-4DB3-8ECD-FD5C00B491A2}"/>
                </c:ext>
              </c:extLst>
            </c:dLbl>
            <c:dLbl>
              <c:idx val="4"/>
              <c:layout>
                <c:manualLayout>
                  <c:x val="0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86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4FB-4DB3-8ECD-FD5C00B491A2}"/>
                </c:ext>
              </c:extLst>
            </c:dLbl>
            <c:dLbl>
              <c:idx val="5"/>
              <c:layout>
                <c:manualLayout>
                  <c:x val="-1.6435541859270673E-2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1249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Sheet1!$G$6:$G$11</c:f>
              <c:numCache>
                <c:formatCode>General</c:formatCode>
                <c:ptCount val="6"/>
                <c:pt idx="0">
                  <c:v>305</c:v>
                </c:pt>
                <c:pt idx="1">
                  <c:v>172</c:v>
                </c:pt>
                <c:pt idx="2">
                  <c:v>138</c:v>
                </c:pt>
                <c:pt idx="3">
                  <c:v>461</c:v>
                </c:pt>
                <c:pt idx="4">
                  <c:v>64</c:v>
                </c:pt>
                <c:pt idx="5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FB-4DB3-8ECD-FD5C00B491A2}"/>
            </c:ext>
          </c:extLst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384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4FB-4DB3-8ECD-FD5C00B491A2}"/>
                </c:ext>
              </c:extLst>
            </c:dLbl>
            <c:dLbl>
              <c:idx val="1"/>
              <c:layout>
                <c:manualLayout>
                  <c:x val="8.2177709296352985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251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4FB-4DB3-8ECD-FD5C00B491A2}"/>
                </c:ext>
              </c:extLst>
            </c:dLbl>
            <c:dLbl>
              <c:idx val="2"/>
              <c:layout>
                <c:manualLayout>
                  <c:x val="8.2177709296353367E-3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4FB-4DB3-8ECD-FD5C00B491A2}"/>
                </c:ext>
              </c:extLst>
            </c:dLbl>
            <c:dLbl>
              <c:idx val="3"/>
              <c:layout>
                <c:manualLayout>
                  <c:x val="1.0272213662044095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564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4FB-4DB3-8ECD-FD5C00B491A2}"/>
                </c:ext>
              </c:extLst>
            </c:dLbl>
            <c:dLbl>
              <c:idx val="4"/>
              <c:layout>
                <c:manualLayout>
                  <c:x val="1.4381099126861838E-2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4FB-4DB3-8ECD-FD5C00B491A2}"/>
                </c:ext>
              </c:extLst>
            </c:dLbl>
            <c:dLbl>
              <c:idx val="5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1494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Sheet1!$H$6:$H$11</c:f>
              <c:numCache>
                <c:formatCode>General</c:formatCode>
                <c:ptCount val="6"/>
                <c:pt idx="0">
                  <c:v>367</c:v>
                </c:pt>
                <c:pt idx="1">
                  <c:v>255</c:v>
                </c:pt>
                <c:pt idx="2">
                  <c:v>181</c:v>
                </c:pt>
                <c:pt idx="3">
                  <c:v>540</c:v>
                </c:pt>
                <c:pt idx="4">
                  <c:v>80</c:v>
                </c:pt>
                <c:pt idx="5">
                  <c:v>1423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4FB-4DB3-8ECD-FD5C00B49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084399023"/>
        <c:axId val="2092178847"/>
      </c:barChart>
      <c:catAx>
        <c:axId val="208439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178847"/>
        <c:crosses val="autoZero"/>
        <c:auto val="1"/>
        <c:lblAlgn val="ctr"/>
        <c:lblOffset val="100"/>
        <c:noMultiLvlLbl val="0"/>
      </c:catAx>
      <c:valAx>
        <c:axId val="209217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399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Sheet1!$G$13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846968912757915E-2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491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C91-4699-B302-C33CF51735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596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C91-4699-B302-C33CF51735AC}"/>
                </c:ext>
              </c:extLst>
            </c:dLbl>
            <c:dLbl>
              <c:idx val="2"/>
              <c:layout>
                <c:manualLayout>
                  <c:x val="0"/>
                  <c:y val="4.629629629629544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Sheet1!$G$14:$G$16</c:f>
              <c:numCache>
                <c:formatCode>General</c:formatCode>
                <c:ptCount val="3"/>
                <c:pt idx="0">
                  <c:v>455</c:v>
                </c:pt>
                <c:pt idx="1">
                  <c:v>521</c:v>
                </c:pt>
                <c:pt idx="2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91-4699-B302-C33CF51735AC}"/>
            </c:ext>
          </c:extLst>
        </c:ser>
        <c:ser>
          <c:idx val="1"/>
          <c:order val="1"/>
          <c:tx>
            <c:strRef>
              <c:f>Sheet1!$H$13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6775751302063317E-3"/>
                  <c:y val="-2.1218890680033321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579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C91-4699-B302-C33CF51735AC}"/>
                </c:ext>
              </c:extLst>
            </c:dLbl>
            <c:dLbl>
              <c:idx val="1"/>
              <c:layout>
                <c:manualLayout>
                  <c:x val="1.3016362695309418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727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C91-4699-B302-C33CF51735AC}"/>
                </c:ext>
              </c:extLst>
            </c:dLbl>
            <c:dLbl>
              <c:idx val="2"/>
              <c:layout>
                <c:manualLayout>
                  <c:x val="1.5185756477860921E-2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Sheet1!$H$14:$H$16</c:f>
              <c:numCache>
                <c:formatCode>General</c:formatCode>
                <c:ptCount val="3"/>
                <c:pt idx="0">
                  <c:v>559</c:v>
                </c:pt>
                <c:pt idx="1">
                  <c:v>673</c:v>
                </c:pt>
                <c:pt idx="2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C91-4699-B302-C33CF51735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9196111"/>
        <c:axId val="145577775"/>
      </c:barChart>
      <c:catAx>
        <c:axId val="8919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7775"/>
        <c:crosses val="autoZero"/>
        <c:auto val="1"/>
        <c:lblAlgn val="ctr"/>
        <c:lblOffset val="100"/>
        <c:noMultiLvlLbl val="0"/>
      </c:catAx>
      <c:valAx>
        <c:axId val="145577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96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/>
          <p:nvPr>
            <p:ph idx="2" type="pic"/>
          </p:nvPr>
        </p:nvSpPr>
        <p:spPr>
          <a:xfrm>
            <a:off x="0" y="1021080"/>
            <a:ext cx="12192000" cy="332232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laceholder Slide">
  <p:cSld name="12_Placeholder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>
            <p:ph idx="2" type="pic"/>
          </p:nvPr>
        </p:nvSpPr>
        <p:spPr>
          <a:xfrm>
            <a:off x="-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" name="Google Shape;42;p43"/>
          <p:cNvSpPr/>
          <p:nvPr>
            <p:ph idx="3" type="pic"/>
          </p:nvPr>
        </p:nvSpPr>
        <p:spPr>
          <a:xfrm>
            <a:off x="203343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" name="Google Shape;43;p43"/>
          <p:cNvSpPr/>
          <p:nvPr>
            <p:ph idx="4" type="pic"/>
          </p:nvPr>
        </p:nvSpPr>
        <p:spPr>
          <a:xfrm>
            <a:off x="0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43"/>
          <p:cNvSpPr/>
          <p:nvPr>
            <p:ph idx="5" type="pic"/>
          </p:nvPr>
        </p:nvSpPr>
        <p:spPr>
          <a:xfrm>
            <a:off x="203343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43"/>
          <p:cNvSpPr/>
          <p:nvPr>
            <p:ph idx="6" type="pic"/>
          </p:nvPr>
        </p:nvSpPr>
        <p:spPr>
          <a:xfrm>
            <a:off x="4066873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43"/>
          <p:cNvSpPr/>
          <p:nvPr>
            <p:ph idx="7" type="pic"/>
          </p:nvPr>
        </p:nvSpPr>
        <p:spPr>
          <a:xfrm>
            <a:off x="610031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43"/>
          <p:cNvSpPr/>
          <p:nvPr>
            <p:ph idx="8" type="pic"/>
          </p:nvPr>
        </p:nvSpPr>
        <p:spPr>
          <a:xfrm>
            <a:off x="4066874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3"/>
          <p:cNvSpPr/>
          <p:nvPr>
            <p:ph idx="9" type="pic"/>
          </p:nvPr>
        </p:nvSpPr>
        <p:spPr>
          <a:xfrm>
            <a:off x="6100311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3"/>
          <p:cNvSpPr/>
          <p:nvPr>
            <p:ph idx="13" type="pic"/>
          </p:nvPr>
        </p:nvSpPr>
        <p:spPr>
          <a:xfrm>
            <a:off x="813374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3"/>
          <p:cNvSpPr/>
          <p:nvPr>
            <p:ph idx="14" type="pic"/>
          </p:nvPr>
        </p:nvSpPr>
        <p:spPr>
          <a:xfrm>
            <a:off x="10167184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43"/>
          <p:cNvSpPr/>
          <p:nvPr>
            <p:ph idx="15" type="pic"/>
          </p:nvPr>
        </p:nvSpPr>
        <p:spPr>
          <a:xfrm>
            <a:off x="813374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43"/>
          <p:cNvSpPr/>
          <p:nvPr>
            <p:ph idx="16" type="pic"/>
          </p:nvPr>
        </p:nvSpPr>
        <p:spPr>
          <a:xfrm>
            <a:off x="10167185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Placeholder">
  <p:cSld name="45_Placehol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/>
          <p:nvPr>
            <p:ph idx="2" type="pic"/>
          </p:nvPr>
        </p:nvSpPr>
        <p:spPr>
          <a:xfrm>
            <a:off x="4298799" y="0"/>
            <a:ext cx="789320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44"/>
          <p:cNvSpPr/>
          <p:nvPr>
            <p:ph idx="3" type="pic"/>
          </p:nvPr>
        </p:nvSpPr>
        <p:spPr>
          <a:xfrm>
            <a:off x="1380278" y="1487864"/>
            <a:ext cx="1504580" cy="15041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Placeholder">
  <p:cSld name="48_Placehol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>
            <p:ph idx="2" type="pic"/>
          </p:nvPr>
        </p:nvSpPr>
        <p:spPr>
          <a:xfrm>
            <a:off x="4253068" y="342900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8" name="Google Shape;58;p45"/>
          <p:cNvSpPr/>
          <p:nvPr>
            <p:ph idx="3" type="pic"/>
          </p:nvPr>
        </p:nvSpPr>
        <p:spPr>
          <a:xfrm>
            <a:off x="8286215" y="344424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Placeholder">
  <p:cSld name="51_Placehol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6"/>
          <p:cNvSpPr/>
          <p:nvPr>
            <p:ph idx="3" type="pic"/>
          </p:nvPr>
        </p:nvSpPr>
        <p:spPr>
          <a:xfrm>
            <a:off x="6253040" y="7620"/>
            <a:ext cx="5938960" cy="6850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Placeholder">
  <p:cSld name="54_Placehol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Placeholder">
  <p:cSld name="55_Placehol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>
            <p:ph idx="2" type="pic"/>
          </p:nvPr>
        </p:nvSpPr>
        <p:spPr>
          <a:xfrm>
            <a:off x="841028" y="945931"/>
            <a:ext cx="3447151" cy="49661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8"/>
          <p:cNvSpPr/>
          <p:nvPr>
            <p:ph idx="3" type="pic"/>
          </p:nvPr>
        </p:nvSpPr>
        <p:spPr>
          <a:xfrm>
            <a:off x="4407933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48"/>
          <p:cNvSpPr/>
          <p:nvPr>
            <p:ph idx="4" type="pic"/>
          </p:nvPr>
        </p:nvSpPr>
        <p:spPr>
          <a:xfrm>
            <a:off x="6224745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8"/>
          <p:cNvSpPr/>
          <p:nvPr>
            <p:ph idx="5" type="pic"/>
          </p:nvPr>
        </p:nvSpPr>
        <p:spPr>
          <a:xfrm>
            <a:off x="8041558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48"/>
          <p:cNvSpPr/>
          <p:nvPr>
            <p:ph idx="6" type="pic"/>
          </p:nvPr>
        </p:nvSpPr>
        <p:spPr>
          <a:xfrm>
            <a:off x="9858370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Placeholder">
  <p:cSld name="52_Placehol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/>
          <p:nvPr>
            <p:ph idx="2" type="pic"/>
          </p:nvPr>
        </p:nvSpPr>
        <p:spPr>
          <a:xfrm>
            <a:off x="0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49"/>
          <p:cNvSpPr/>
          <p:nvPr>
            <p:ph idx="3" type="pic"/>
          </p:nvPr>
        </p:nvSpPr>
        <p:spPr>
          <a:xfrm>
            <a:off x="3097652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49"/>
          <p:cNvSpPr/>
          <p:nvPr>
            <p:ph idx="4" type="pic"/>
          </p:nvPr>
        </p:nvSpPr>
        <p:spPr>
          <a:xfrm>
            <a:off x="6195303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49"/>
          <p:cNvSpPr/>
          <p:nvPr>
            <p:ph idx="5" type="pic"/>
          </p:nvPr>
        </p:nvSpPr>
        <p:spPr>
          <a:xfrm>
            <a:off x="9292956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49"/>
          <p:cNvSpPr/>
          <p:nvPr>
            <p:ph idx="6" type="pic"/>
          </p:nvPr>
        </p:nvSpPr>
        <p:spPr>
          <a:xfrm>
            <a:off x="-1" y="4462168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49"/>
          <p:cNvSpPr/>
          <p:nvPr>
            <p:ph idx="7" type="pic"/>
          </p:nvPr>
        </p:nvSpPr>
        <p:spPr>
          <a:xfrm>
            <a:off x="6195303" y="4462167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Placeholder">
  <p:cSld name="49_Placehol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/>
          <p:nvPr>
            <p:ph idx="2" type="pic"/>
          </p:nvPr>
        </p:nvSpPr>
        <p:spPr>
          <a:xfrm>
            <a:off x="8338452" y="0"/>
            <a:ext cx="2978608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Placeholder">
  <p:cSld name="50_Placehol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>
            <p:ph idx="2" type="pic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51"/>
          <p:cNvSpPr/>
          <p:nvPr>
            <p:ph idx="3" type="pic"/>
          </p:nvPr>
        </p:nvSpPr>
        <p:spPr>
          <a:xfrm>
            <a:off x="0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1"/>
          <p:cNvSpPr/>
          <p:nvPr>
            <p:ph idx="4" type="pic"/>
          </p:nvPr>
        </p:nvSpPr>
        <p:spPr>
          <a:xfrm>
            <a:off x="2459896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51"/>
          <p:cNvSpPr/>
          <p:nvPr>
            <p:ph idx="5" type="pic"/>
          </p:nvPr>
        </p:nvSpPr>
        <p:spPr>
          <a:xfrm>
            <a:off x="4919793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51"/>
          <p:cNvSpPr/>
          <p:nvPr>
            <p:ph idx="6" type="pic"/>
          </p:nvPr>
        </p:nvSpPr>
        <p:spPr>
          <a:xfrm>
            <a:off x="7379689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51"/>
          <p:cNvSpPr/>
          <p:nvPr>
            <p:ph idx="7" type="pic"/>
          </p:nvPr>
        </p:nvSpPr>
        <p:spPr>
          <a:xfrm>
            <a:off x="9839585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974" y="0"/>
            <a:ext cx="923026" cy="588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4"/>
          <p:cNvCxnSpPr/>
          <p:nvPr/>
        </p:nvCxnSpPr>
        <p:spPr>
          <a:xfrm>
            <a:off x="0" y="619357"/>
            <a:ext cx="12192000" cy="0"/>
          </a:xfrm>
          <a:prstGeom prst="straightConnector1">
            <a:avLst/>
          </a:prstGeom>
          <a:noFill/>
          <a:ln cap="flat" cmpd="dbl" w="50800">
            <a:solidFill>
              <a:srgbClr val="2056A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Placeholder">
  <p:cSld name="31_Placehol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>
            <p:ph idx="2" type="pic"/>
          </p:nvPr>
        </p:nvSpPr>
        <p:spPr>
          <a:xfrm>
            <a:off x="0" y="0"/>
            <a:ext cx="82002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Placeholder">
  <p:cSld name="32_Placehol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3"/>
          <p:cNvSpPr/>
          <p:nvPr>
            <p:ph idx="2" type="pic"/>
          </p:nvPr>
        </p:nvSpPr>
        <p:spPr>
          <a:xfrm>
            <a:off x="3048795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53"/>
          <p:cNvSpPr/>
          <p:nvPr>
            <p:ph idx="3" type="pic"/>
          </p:nvPr>
        </p:nvSpPr>
        <p:spPr>
          <a:xfrm>
            <a:off x="956213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53"/>
          <p:cNvSpPr/>
          <p:nvPr>
            <p:ph idx="4" type="pic"/>
          </p:nvPr>
        </p:nvSpPr>
        <p:spPr>
          <a:xfrm>
            <a:off x="5141376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53"/>
          <p:cNvSpPr/>
          <p:nvPr>
            <p:ph idx="5" type="pic"/>
          </p:nvPr>
        </p:nvSpPr>
        <p:spPr>
          <a:xfrm>
            <a:off x="7233957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53"/>
          <p:cNvSpPr/>
          <p:nvPr>
            <p:ph idx="6" type="pic"/>
          </p:nvPr>
        </p:nvSpPr>
        <p:spPr>
          <a:xfrm>
            <a:off x="9326539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Placeholder">
  <p:cSld name="33_Placehol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>
            <p:ph idx="2" type="pic"/>
          </p:nvPr>
        </p:nvSpPr>
        <p:spPr>
          <a:xfrm>
            <a:off x="99085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54"/>
          <p:cNvSpPr/>
          <p:nvPr>
            <p:ph idx="3" type="pic"/>
          </p:nvPr>
        </p:nvSpPr>
        <p:spPr>
          <a:xfrm>
            <a:off x="4515103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54"/>
          <p:cNvSpPr/>
          <p:nvPr>
            <p:ph idx="4" type="pic"/>
          </p:nvPr>
        </p:nvSpPr>
        <p:spPr>
          <a:xfrm>
            <a:off x="803934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Placeholder">
  <p:cSld name="34_Placehol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5"/>
          <p:cNvSpPr/>
          <p:nvPr>
            <p:ph idx="2" type="pic"/>
          </p:nvPr>
        </p:nvSpPr>
        <p:spPr>
          <a:xfrm>
            <a:off x="884468" y="3679143"/>
            <a:ext cx="5155478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55"/>
          <p:cNvSpPr/>
          <p:nvPr>
            <p:ph idx="3" type="pic"/>
          </p:nvPr>
        </p:nvSpPr>
        <p:spPr>
          <a:xfrm>
            <a:off x="6190163" y="3679143"/>
            <a:ext cx="5155479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55"/>
          <p:cNvSpPr/>
          <p:nvPr>
            <p:ph idx="4" type="pic"/>
          </p:nvPr>
        </p:nvSpPr>
        <p:spPr>
          <a:xfrm>
            <a:off x="884467" y="1237593"/>
            <a:ext cx="10461174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ig Image Placeholder">
  <p:cSld name="11_Big Image Placehol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6"/>
          <p:cNvSpPr/>
          <p:nvPr>
            <p:ph idx="2" type="pic"/>
          </p:nvPr>
        </p:nvSpPr>
        <p:spPr>
          <a:xfrm>
            <a:off x="1333693" y="1033329"/>
            <a:ext cx="2509678" cy="4453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ig Image Placeholder">
  <p:cSld name="15_Big Image Placehol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7"/>
          <p:cNvSpPr/>
          <p:nvPr>
            <p:ph idx="2" type="pic"/>
          </p:nvPr>
        </p:nvSpPr>
        <p:spPr>
          <a:xfrm>
            <a:off x="8236851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ig Image Placeholder">
  <p:cSld name="16_Big Image Placehol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/>
          <p:nvPr>
            <p:ph idx="2" type="pic"/>
          </p:nvPr>
        </p:nvSpPr>
        <p:spPr>
          <a:xfrm>
            <a:off x="1086133" y="2333625"/>
            <a:ext cx="4554136" cy="25694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ig Image Placeholder">
  <p:cSld name="17_Big Image Placehol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/>
          <p:nvPr>
            <p:ph idx="2" type="pic"/>
          </p:nvPr>
        </p:nvSpPr>
        <p:spPr>
          <a:xfrm>
            <a:off x="8338776" y="1177290"/>
            <a:ext cx="2522553" cy="44805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ig Image Placeholder">
  <p:cSld name="18_Big Image Placehol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/>
          <p:nvPr>
            <p:ph idx="2" type="pic"/>
          </p:nvPr>
        </p:nvSpPr>
        <p:spPr>
          <a:xfrm>
            <a:off x="1076923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ig Image Placeholder">
  <p:cSld name="19_Big Image Placehol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/>
          <p:nvPr>
            <p:ph idx="2" type="pic"/>
          </p:nvPr>
        </p:nvSpPr>
        <p:spPr>
          <a:xfrm>
            <a:off x="7161944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61"/>
          <p:cNvSpPr/>
          <p:nvPr>
            <p:ph idx="3" type="pic"/>
          </p:nvPr>
        </p:nvSpPr>
        <p:spPr>
          <a:xfrm>
            <a:off x="1480633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ig Image Placeholder">
  <p:cSld name="20_Big Image Placehol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2"/>
          <p:cNvSpPr/>
          <p:nvPr>
            <p:ph idx="2" type="pic"/>
          </p:nvPr>
        </p:nvSpPr>
        <p:spPr>
          <a:xfrm>
            <a:off x="8832589" y="4217192"/>
            <a:ext cx="978984" cy="12390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62"/>
          <p:cNvSpPr/>
          <p:nvPr>
            <p:ph idx="3" type="pic"/>
          </p:nvPr>
        </p:nvSpPr>
        <p:spPr>
          <a:xfrm>
            <a:off x="4855241" y="3525104"/>
            <a:ext cx="2854990" cy="18009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62"/>
          <p:cNvSpPr/>
          <p:nvPr>
            <p:ph idx="4" type="pic"/>
          </p:nvPr>
        </p:nvSpPr>
        <p:spPr>
          <a:xfrm>
            <a:off x="1244508" y="3525104"/>
            <a:ext cx="2488374" cy="13841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62"/>
          <p:cNvSpPr/>
          <p:nvPr>
            <p:ph idx="5" type="pic"/>
          </p:nvPr>
        </p:nvSpPr>
        <p:spPr>
          <a:xfrm>
            <a:off x="10413701" y="4553864"/>
            <a:ext cx="567076" cy="10018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ig Image Placeholder">
  <p:cSld name="21_Big Image Placehol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3"/>
          <p:cNvSpPr/>
          <p:nvPr>
            <p:ph idx="2" type="pic"/>
          </p:nvPr>
        </p:nvSpPr>
        <p:spPr>
          <a:xfrm>
            <a:off x="1083124" y="1816769"/>
            <a:ext cx="3548307" cy="50412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ig Image Placeholder">
  <p:cSld name="12_Big Image Placehol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4"/>
          <p:cNvSpPr/>
          <p:nvPr>
            <p:ph idx="2" type="pic"/>
          </p:nvPr>
        </p:nvSpPr>
        <p:spPr>
          <a:xfrm>
            <a:off x="8718905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64"/>
          <p:cNvSpPr/>
          <p:nvPr>
            <p:ph idx="3" type="pic"/>
          </p:nvPr>
        </p:nvSpPr>
        <p:spPr>
          <a:xfrm>
            <a:off x="6686706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Placeholder">
  <p:cSld name="47_Placehol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5"/>
          <p:cNvSpPr/>
          <p:nvPr>
            <p:ph idx="2" type="pic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laceholder Slide">
  <p:cSld name="9_Placeholder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6"/>
          <p:cNvSpPr/>
          <p:nvPr>
            <p:ph idx="2" type="pic"/>
          </p:nvPr>
        </p:nvSpPr>
        <p:spPr>
          <a:xfrm>
            <a:off x="1650326" y="904460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laceholder Slide">
  <p:cSld name="10_Placeholder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/>
          <p:nvPr>
            <p:ph idx="2" type="pic"/>
          </p:nvPr>
        </p:nvSpPr>
        <p:spPr>
          <a:xfrm>
            <a:off x="5638148" y="666716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8"/>
          <p:cNvSpPr/>
          <p:nvPr/>
        </p:nvSpPr>
        <p:spPr>
          <a:xfrm>
            <a:off x="11736917" y="6604001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6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6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/>
          <p:nvPr>
            <p:ph idx="2" type="pic"/>
          </p:nvPr>
        </p:nvSpPr>
        <p:spPr>
          <a:xfrm>
            <a:off x="5716489" y="0"/>
            <a:ext cx="647551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71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1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71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71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71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1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5" name="Google Shape;22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/>
          <p:nvPr>
            <p:ph idx="2" type="pic"/>
          </p:nvPr>
        </p:nvSpPr>
        <p:spPr>
          <a:xfrm>
            <a:off x="836830" y="1110343"/>
            <a:ext cx="4377917" cy="5747657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7"/>
          <p:cNvSpPr/>
          <p:nvPr>
            <p:ph idx="3" type="pic"/>
          </p:nvPr>
        </p:nvSpPr>
        <p:spPr>
          <a:xfrm>
            <a:off x="3810992" y="283029"/>
            <a:ext cx="6746591" cy="31459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>
  <p:cSld name="Tiêu đề Bản chiếu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5400"/>
              <a:buNone/>
              <a:defRPr b="0" sz="5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 showMasterSp="0">
  <p:cSld name="22_Title and Conte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8"/>
          <p:cNvSpPr/>
          <p:nvPr/>
        </p:nvSpPr>
        <p:spPr>
          <a:xfrm>
            <a:off x="0" y="0"/>
            <a:ext cx="12192000" cy="534988"/>
          </a:xfrm>
          <a:prstGeom prst="rect">
            <a:avLst/>
          </a:prstGeom>
          <a:gradFill>
            <a:gsLst>
              <a:gs pos="0">
                <a:srgbClr val="008DF6"/>
              </a:gs>
              <a:gs pos="28000">
                <a:srgbClr val="00ADEE"/>
              </a:gs>
              <a:gs pos="63000">
                <a:srgbClr val="FFAD23"/>
              </a:gs>
              <a:gs pos="100000">
                <a:srgbClr val="F8553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78"/>
          <p:cNvSpPr/>
          <p:nvPr/>
        </p:nvSpPr>
        <p:spPr>
          <a:xfrm>
            <a:off x="11736388" y="6604000"/>
            <a:ext cx="3429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78"/>
          <p:cNvPicPr preferRelativeResize="0"/>
          <p:nvPr/>
        </p:nvPicPr>
        <p:blipFill rotWithShape="1">
          <a:blip r:embed="rId2">
            <a:alphaModFix/>
          </a:blip>
          <a:srcRect b="0" l="3516" r="3736" t="0"/>
          <a:stretch/>
        </p:blipFill>
        <p:spPr>
          <a:xfrm>
            <a:off x="0" y="1372821"/>
            <a:ext cx="12192000" cy="54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8"/>
          <p:cNvSpPr/>
          <p:nvPr/>
        </p:nvSpPr>
        <p:spPr>
          <a:xfrm>
            <a:off x="0" y="533400"/>
            <a:ext cx="12192000" cy="981075"/>
          </a:xfrm>
          <a:prstGeom prst="rect">
            <a:avLst/>
          </a:prstGeom>
          <a:solidFill>
            <a:srgbClr val="4DAF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78"/>
          <p:cNvSpPr/>
          <p:nvPr/>
        </p:nvSpPr>
        <p:spPr>
          <a:xfrm>
            <a:off x="0" y="533400"/>
            <a:ext cx="12192000" cy="6316663"/>
          </a:xfrm>
          <a:prstGeom prst="rect">
            <a:avLst/>
          </a:prstGeom>
          <a:solidFill>
            <a:schemeClr val="lt1">
              <a:alpha val="83921"/>
            </a:schemeClr>
          </a:solidFill>
          <a:ln cap="flat" cmpd="sng" w="12700">
            <a:solidFill>
              <a:srgbClr val="003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5265738"/>
            <a:ext cx="121920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8"/>
          <p:cNvPicPr preferRelativeResize="0"/>
          <p:nvPr/>
        </p:nvPicPr>
        <p:blipFill rotWithShape="1">
          <a:blip r:embed="rId4">
            <a:alphaModFix/>
          </a:blip>
          <a:srcRect b="0" l="25343" r="26888" t="0"/>
          <a:stretch/>
        </p:blipFill>
        <p:spPr>
          <a:xfrm>
            <a:off x="11672888" y="15875"/>
            <a:ext cx="439737" cy="4984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56" name="Google Shape;25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7150" y="6544"/>
            <a:ext cx="8350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>
            <p:ph idx="2" type="pic"/>
          </p:nvPr>
        </p:nvSpPr>
        <p:spPr>
          <a:xfrm>
            <a:off x="0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>
            <p:ph idx="2" type="pic"/>
          </p:nvPr>
        </p:nvSpPr>
        <p:spPr>
          <a:xfrm>
            <a:off x="184547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9"/>
          <p:cNvSpPr/>
          <p:nvPr>
            <p:ph idx="3" type="pic"/>
          </p:nvPr>
        </p:nvSpPr>
        <p:spPr>
          <a:xfrm>
            <a:off x="405212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9"/>
          <p:cNvSpPr/>
          <p:nvPr>
            <p:ph idx="4" type="pic"/>
          </p:nvPr>
        </p:nvSpPr>
        <p:spPr>
          <a:xfrm>
            <a:off x="625876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9"/>
          <p:cNvSpPr/>
          <p:nvPr>
            <p:ph idx="5" type="pic"/>
          </p:nvPr>
        </p:nvSpPr>
        <p:spPr>
          <a:xfrm>
            <a:off x="846541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/>
          <p:nvPr>
            <p:ph idx="2" type="pic"/>
          </p:nvPr>
        </p:nvSpPr>
        <p:spPr>
          <a:xfrm>
            <a:off x="7230088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/>
          <p:nvPr>
            <p:ph idx="2" type="pic"/>
          </p:nvPr>
        </p:nvSpPr>
        <p:spPr>
          <a:xfrm>
            <a:off x="0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1"/>
          <p:cNvSpPr/>
          <p:nvPr>
            <p:ph idx="3" type="pic"/>
          </p:nvPr>
        </p:nvSpPr>
        <p:spPr>
          <a:xfrm>
            <a:off x="4063999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41"/>
          <p:cNvSpPr/>
          <p:nvPr>
            <p:ph idx="4" type="pic"/>
          </p:nvPr>
        </p:nvSpPr>
        <p:spPr>
          <a:xfrm>
            <a:off x="8128001" y="1"/>
            <a:ext cx="4063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theme" Target="../theme/theme4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" type="body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Thin"/>
              <a:buNone/>
              <a:defRPr b="0" i="0" sz="3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/>
          <p:nvPr/>
        </p:nvSpPr>
        <p:spPr>
          <a:xfrm>
            <a:off x="250567" y="357353"/>
            <a:ext cx="906471" cy="32274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3"/>
          <p:cNvSpPr txBox="1"/>
          <p:nvPr/>
        </p:nvSpPr>
        <p:spPr>
          <a:xfrm>
            <a:off x="506245" y="345195"/>
            <a:ext cx="503628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r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Relationship Id="rId6" Type="http://schemas.openxmlformats.org/officeDocument/2006/relationships/image" Target="../media/image34.png"/><Relationship Id="rId7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chart" Target="../charts/chart1.xml"/><Relationship Id="rId5" Type="http://schemas.openxmlformats.org/officeDocument/2006/relationships/image" Target="../media/image12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18.png"/><Relationship Id="rId5" Type="http://schemas.openxmlformats.org/officeDocument/2006/relationships/image" Target="../media/image3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3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with the UK's first multifunctional LNG Terminal - Gexcon Blog" id="261" name="Google Shape;2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0"/>
            <a:ext cx="12204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F5F5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"/>
          <p:cNvSpPr txBox="1"/>
          <p:nvPr/>
        </p:nvSpPr>
        <p:spPr>
          <a:xfrm>
            <a:off x="6438900" y="739931"/>
            <a:ext cx="6029325" cy="2689069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QUY HOẠCH TỔNG THỂ PHÁT TRIỂN HỆ THỐNG CẢNG BIỂN VIỆT NAM THỜI KỲ 2021 - 2030,  TẦM NHÌN ĐẾN NĂM 2050</a:t>
            </a:r>
            <a:endParaRPr/>
          </a:p>
        </p:txBody>
      </p:sp>
      <p:sp>
        <p:nvSpPr>
          <p:cNvPr id="264" name="Google Shape;264;p1"/>
          <p:cNvSpPr/>
          <p:nvPr/>
        </p:nvSpPr>
        <p:spPr>
          <a:xfrm>
            <a:off x="10890660" y="1833630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/>
          <p:nvPr/>
        </p:nvSpPr>
        <p:spPr>
          <a:xfrm rot="10800000">
            <a:off x="6181725" y="662215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"/>
          <p:cNvSpPr txBox="1"/>
          <p:nvPr/>
        </p:nvSpPr>
        <p:spPr>
          <a:xfrm>
            <a:off x="10890660" y="6433710"/>
            <a:ext cx="1390650" cy="424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THÁNG 8/2024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"/>
          <p:cNvPicPr preferRelativeResize="0"/>
          <p:nvPr/>
        </p:nvPicPr>
        <p:blipFill rotWithShape="1">
          <a:blip r:embed="rId3">
            <a:alphaModFix/>
          </a:blip>
          <a:srcRect b="4725" l="6337" r="6018" t="3884"/>
          <a:stretch/>
        </p:blipFill>
        <p:spPr>
          <a:xfrm>
            <a:off x="107951" y="823913"/>
            <a:ext cx="8063355" cy="591316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50" name="Google Shape;550;p10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10"/>
          <p:cNvSpPr/>
          <p:nvPr/>
        </p:nvSpPr>
        <p:spPr>
          <a:xfrm>
            <a:off x="3057747" y="4801762"/>
            <a:ext cx="960438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10"/>
          <p:cNvSpPr/>
          <p:nvPr/>
        </p:nvSpPr>
        <p:spPr>
          <a:xfrm>
            <a:off x="5440680" y="5079884"/>
            <a:ext cx="1293812" cy="204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NAM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10"/>
          <p:cNvSpPr/>
          <p:nvPr/>
        </p:nvSpPr>
        <p:spPr>
          <a:xfrm>
            <a:off x="4628389" y="1746368"/>
            <a:ext cx="1316037" cy="204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ĐẦM NHÀ MẠC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10"/>
          <p:cNvSpPr/>
          <p:nvPr/>
        </p:nvSpPr>
        <p:spPr>
          <a:xfrm rot="-2367074">
            <a:off x="1095781" y="1366619"/>
            <a:ext cx="1006491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BẠCH ĐẰNG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10"/>
          <p:cNvSpPr/>
          <p:nvPr/>
        </p:nvSpPr>
        <p:spPr>
          <a:xfrm rot="-5141494">
            <a:off x="38792" y="1383358"/>
            <a:ext cx="1009468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NGÔ QUYỀN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10"/>
          <p:cNvSpPr/>
          <p:nvPr/>
        </p:nvSpPr>
        <p:spPr>
          <a:xfrm rot="2150933">
            <a:off x="2589626" y="3606337"/>
            <a:ext cx="792163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ĐÌNH VŨ</a:t>
            </a:r>
            <a:endParaRPr b="1" i="0" sz="11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10"/>
          <p:cNvSpPr/>
          <p:nvPr/>
        </p:nvSpPr>
        <p:spPr>
          <a:xfrm>
            <a:off x="3147632" y="205886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250" y="120706"/>
                </a:moveTo>
                <a:lnTo>
                  <a:pt x="-6703" y="701737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VIMC ĐÌNH VŨ</a:t>
            </a:r>
            <a:endParaRPr/>
          </a:p>
        </p:txBody>
      </p:sp>
      <p:sp>
        <p:nvSpPr>
          <p:cNvPr id="558" name="Google Shape;558;p10"/>
          <p:cNvSpPr/>
          <p:nvPr/>
        </p:nvSpPr>
        <p:spPr>
          <a:xfrm>
            <a:off x="3593719" y="226841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8172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HẢI ĐÌNH VŨ</a:t>
            </a:r>
            <a:endParaRPr/>
          </a:p>
        </p:txBody>
      </p:sp>
      <p:sp>
        <p:nvSpPr>
          <p:cNvPr id="559" name="Google Shape;559;p10"/>
          <p:cNvSpPr/>
          <p:nvPr/>
        </p:nvSpPr>
        <p:spPr>
          <a:xfrm>
            <a:off x="2880932" y="1847723"/>
            <a:ext cx="8969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795" y="122260"/>
                </a:moveTo>
                <a:lnTo>
                  <a:pt x="-70848" y="56440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TÂN VŨ</a:t>
            </a:r>
            <a:endParaRPr/>
          </a:p>
        </p:txBody>
      </p:sp>
      <p:sp>
        <p:nvSpPr>
          <p:cNvPr id="560" name="Google Shape;560;p10"/>
          <p:cNvSpPr/>
          <p:nvPr/>
        </p:nvSpPr>
        <p:spPr>
          <a:xfrm>
            <a:off x="2350707" y="1641348"/>
            <a:ext cx="9779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47440" y="50639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ĐÌNH VŨ</a:t>
            </a:r>
            <a:endParaRPr/>
          </a:p>
        </p:txBody>
      </p:sp>
      <p:sp>
        <p:nvSpPr>
          <p:cNvPr id="561" name="Google Shape;561;p10"/>
          <p:cNvSpPr/>
          <p:nvPr/>
        </p:nvSpPr>
        <p:spPr>
          <a:xfrm>
            <a:off x="2015744" y="1430211"/>
            <a:ext cx="1312863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27918" y="51051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PTSC ĐÌNH VŨ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515557" y="2784348"/>
            <a:ext cx="13065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6340" y="-547"/>
                </a:moveTo>
                <a:lnTo>
                  <a:pt x="82657" y="-49184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XĂNG DẦU 19-9</a:t>
            </a:r>
            <a:endParaRPr/>
          </a:p>
        </p:txBody>
      </p:sp>
      <p:sp>
        <p:nvSpPr>
          <p:cNvPr id="563" name="Google Shape;563;p10"/>
          <p:cNvSpPr/>
          <p:nvPr/>
        </p:nvSpPr>
        <p:spPr>
          <a:xfrm>
            <a:off x="3958844" y="2481136"/>
            <a:ext cx="1316038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15815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VIP GREENPORT</a:t>
            </a:r>
            <a:endParaRPr/>
          </a:p>
        </p:txBody>
      </p:sp>
      <p:sp>
        <p:nvSpPr>
          <p:cNvPr id="564" name="Google Shape;564;p10"/>
          <p:cNvSpPr/>
          <p:nvPr/>
        </p:nvSpPr>
        <p:spPr>
          <a:xfrm>
            <a:off x="4273169" y="4898898"/>
            <a:ext cx="68897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00307" y="-249005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DAP</a:t>
            </a:r>
            <a:endParaRPr/>
          </a:p>
        </p:txBody>
      </p:sp>
      <p:sp>
        <p:nvSpPr>
          <p:cNvPr id="565" name="Google Shape;565;p10"/>
          <p:cNvSpPr/>
          <p:nvPr/>
        </p:nvSpPr>
        <p:spPr>
          <a:xfrm>
            <a:off x="4459889" y="2704973"/>
            <a:ext cx="80962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94080" y="119665"/>
                </a:moveTo>
                <a:lnTo>
                  <a:pt x="121122" y="662443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MPC</a:t>
            </a:r>
            <a:endParaRPr/>
          </a:p>
        </p:txBody>
      </p:sp>
      <p:sp>
        <p:nvSpPr>
          <p:cNvPr id="566" name="Google Shape;566;p10"/>
          <p:cNvSpPr/>
          <p:nvPr/>
        </p:nvSpPr>
        <p:spPr>
          <a:xfrm>
            <a:off x="5357432" y="2481136"/>
            <a:ext cx="12938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81786" y="123803"/>
                </a:moveTo>
                <a:lnTo>
                  <a:pt x="81080" y="97256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ĐÌNH VŨ</a:t>
            </a:r>
            <a:endParaRPr/>
          </a:p>
        </p:txBody>
      </p:sp>
      <p:sp>
        <p:nvSpPr>
          <p:cNvPr id="567" name="Google Shape;567;p10"/>
          <p:cNvSpPr/>
          <p:nvPr/>
        </p:nvSpPr>
        <p:spPr>
          <a:xfrm>
            <a:off x="2985707" y="4209923"/>
            <a:ext cx="7064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58473" y="-24631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FGG</a:t>
            </a:r>
            <a:endParaRPr/>
          </a:p>
        </p:txBody>
      </p:sp>
      <p:sp>
        <p:nvSpPr>
          <p:cNvPr id="568" name="Google Shape;568;p10"/>
          <p:cNvSpPr/>
          <p:nvPr/>
        </p:nvSpPr>
        <p:spPr>
          <a:xfrm>
            <a:off x="2985707" y="4494086"/>
            <a:ext cx="15113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21122" y="-31264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KCN ĐÌNH VŨ</a:t>
            </a:r>
            <a:endParaRPr/>
          </a:p>
        </p:txBody>
      </p:sp>
      <p:sp>
        <p:nvSpPr>
          <p:cNvPr id="569" name="Google Shape;569;p10"/>
          <p:cNvSpPr/>
          <p:nvPr/>
        </p:nvSpPr>
        <p:spPr>
          <a:xfrm>
            <a:off x="6929184" y="5129880"/>
            <a:ext cx="993775" cy="3540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3714" y="410"/>
                </a:moveTo>
                <a:lnTo>
                  <a:pt x="29852" y="-11516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LNG NAM ĐÌNH VŨ</a:t>
            </a:r>
            <a:endParaRPr/>
          </a:p>
        </p:txBody>
      </p:sp>
      <p:sp>
        <p:nvSpPr>
          <p:cNvPr id="570" name="Google Shape;570;p10"/>
          <p:cNvSpPr/>
          <p:nvPr/>
        </p:nvSpPr>
        <p:spPr>
          <a:xfrm>
            <a:off x="5478082" y="4325811"/>
            <a:ext cx="987425" cy="352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7617" y="-557"/>
                </a:moveTo>
                <a:lnTo>
                  <a:pt x="3624" y="-15966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TỔNG HỢP ĐÌNH VŨ</a:t>
            </a:r>
            <a:endParaRPr/>
          </a:p>
        </p:txBody>
      </p:sp>
      <p:pic>
        <p:nvPicPr>
          <p:cNvPr id="571" name="Google Shape;5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65" y="4637329"/>
            <a:ext cx="2564681" cy="1357772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72" name="Google Shape;572;p10"/>
          <p:cNvSpPr/>
          <p:nvPr/>
        </p:nvSpPr>
        <p:spPr>
          <a:xfrm>
            <a:off x="8321685" y="815004"/>
            <a:ext cx="3781424" cy="239374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416023" y="1270618"/>
            <a:ext cx="3577168" cy="1873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35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7.443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CẦU). </a:t>
            </a:r>
            <a:b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600" u="none" cap="none" strike="noStrike">
                <a:solidFill>
                  <a:srgbClr val="FFFFFF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ĐÓ: 01 BẾN (03 CẦU) LNG CÓ CHIỀU DÀI 468M (CS: 3 ÷4 TRIỆU TẤN/NĂM)</a:t>
            </a:r>
            <a:endParaRPr/>
          </a:p>
        </p:txBody>
      </p:sp>
      <p:sp>
        <p:nvSpPr>
          <p:cNvPr id="574" name="Google Shape;574;p10"/>
          <p:cNvSpPr/>
          <p:nvPr/>
        </p:nvSpPr>
        <p:spPr>
          <a:xfrm>
            <a:off x="8416709" y="919005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575" name="Google Shape;575;p10"/>
          <p:cNvSpPr/>
          <p:nvPr/>
        </p:nvSpPr>
        <p:spPr>
          <a:xfrm>
            <a:off x="8321685" y="941027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0"/>
          <p:cNvSpPr txBox="1"/>
          <p:nvPr>
            <p:ph type="title"/>
          </p:nvPr>
        </p:nvSpPr>
        <p:spPr>
          <a:xfrm>
            <a:off x="314584" y="162206"/>
            <a:ext cx="104169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ĐÌNH VŨ</a:t>
            </a:r>
            <a:endParaRPr/>
          </a:p>
        </p:txBody>
      </p:sp>
      <p:cxnSp>
        <p:nvCxnSpPr>
          <p:cNvPr id="577" name="Google Shape;577;p10"/>
          <p:cNvCxnSpPr/>
          <p:nvPr/>
        </p:nvCxnSpPr>
        <p:spPr>
          <a:xfrm>
            <a:off x="6484144" y="3586551"/>
            <a:ext cx="111919" cy="0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78" name="Google Shape;578;p10"/>
          <p:cNvPicPr preferRelativeResize="0"/>
          <p:nvPr/>
        </p:nvPicPr>
        <p:blipFill rotWithShape="1">
          <a:blip r:embed="rId5">
            <a:alphaModFix/>
          </a:blip>
          <a:srcRect b="52700" l="75072" r="22085" t="43116"/>
          <a:stretch/>
        </p:blipFill>
        <p:spPr>
          <a:xfrm>
            <a:off x="6419360" y="3526631"/>
            <a:ext cx="231883" cy="24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8318456" y="3272116"/>
            <a:ext cx="3781424" cy="346495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0"/>
          <p:cNvSpPr/>
          <p:nvPr/>
        </p:nvSpPr>
        <p:spPr>
          <a:xfrm>
            <a:off x="9931606" y="4128380"/>
            <a:ext cx="545833" cy="57865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81" name="Google Shape;581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6803141" y="4634613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582" name="Google Shape;582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588" name="Google Shape;5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1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63932" y="4264068"/>
            <a:ext cx="12054564" cy="251548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52541" y="800444"/>
            <a:ext cx="12069181" cy="2335416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2" name="Google Shape;592;p11"/>
          <p:cNvGraphicFramePr/>
          <p:nvPr/>
        </p:nvGraphicFramePr>
        <p:xfrm>
          <a:off x="150477" y="1244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119400"/>
                <a:gridCol w="2256550"/>
                <a:gridCol w="1598150"/>
                <a:gridCol w="3271050"/>
                <a:gridCol w="2629525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Bình, Nam Định, Thanh Hóa, Hà Tĩnh, Thừa Thiên Huế,...)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3" name="Google Shape;593;p11"/>
          <p:cNvGraphicFramePr/>
          <p:nvPr/>
        </p:nvGraphicFramePr>
        <p:xfrm>
          <a:off x="104091" y="4711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06400"/>
                <a:gridCol w="2525625"/>
                <a:gridCol w="2109150"/>
                <a:gridCol w="1158850"/>
                <a:gridCol w="1290725"/>
                <a:gridCol w="2006775"/>
                <a:gridCol w="252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Quy mô sức chứa (m3)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809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miền Bắc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KCN Nam Đình Vũ P. Đông Hải 2, Q. Hải An, TP. Hải Phòng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Danh mục hạ tầng dự tữ LNG tiếp tục triển khai XD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  <a:tr h="1905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Cung cấp cho các hộ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nghiệp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594" name="Google Shape;594;p11"/>
          <p:cNvSpPr/>
          <p:nvPr/>
        </p:nvSpPr>
        <p:spPr>
          <a:xfrm>
            <a:off x="48052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5" name="Google Shape;595;p11"/>
          <p:cNvCxnSpPr/>
          <p:nvPr/>
        </p:nvCxnSpPr>
        <p:spPr>
          <a:xfrm rot="10800000">
            <a:off x="501961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596" name="Google Shape;5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/>
          <p:nvPr/>
        </p:nvSpPr>
        <p:spPr>
          <a:xfrm>
            <a:off x="60752" y="4393968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8" name="Google Shape;598;p11"/>
          <p:cNvCxnSpPr/>
          <p:nvPr/>
        </p:nvCxnSpPr>
        <p:spPr>
          <a:xfrm rot="10800000">
            <a:off x="514661" y="4327775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599" name="Google Shape;5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22" y="4268986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"/>
          <p:cNvSpPr txBox="1"/>
          <p:nvPr/>
        </p:nvSpPr>
        <p:spPr>
          <a:xfrm>
            <a:off x="531491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11"/>
          <p:cNvSpPr txBox="1"/>
          <p:nvPr/>
        </p:nvSpPr>
        <p:spPr>
          <a:xfrm>
            <a:off x="506090" y="4360720"/>
            <a:ext cx="6323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4897040" y="260812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>
            <a:off x="5415287" y="268027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04" name="Google Shape;6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332" y="2533824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>
            <a:off x="48052" y="3262230"/>
            <a:ext cx="12069181" cy="848414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36413" y="33801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11"/>
          <p:cNvSpPr txBox="1"/>
          <p:nvPr/>
        </p:nvSpPr>
        <p:spPr>
          <a:xfrm>
            <a:off x="490321" y="3316660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9" name="Google Shape;609;p11"/>
          <p:cNvCxnSpPr/>
          <p:nvPr/>
        </p:nvCxnSpPr>
        <p:spPr>
          <a:xfrm rot="10800000">
            <a:off x="490322" y="33139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10" name="Google Shape;6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3" y="325512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"/>
          <p:cNvSpPr txBox="1"/>
          <p:nvPr/>
        </p:nvSpPr>
        <p:spPr>
          <a:xfrm>
            <a:off x="341974" y="3626604"/>
            <a:ext cx="5373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11"/>
          <p:cNvSpPr/>
          <p:nvPr/>
        </p:nvSpPr>
        <p:spPr>
          <a:xfrm>
            <a:off x="4910209" y="351845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11"/>
          <p:cNvSpPr txBox="1"/>
          <p:nvPr/>
        </p:nvSpPr>
        <p:spPr>
          <a:xfrm>
            <a:off x="5428456" y="3590604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dge Cross with solid fill" id="614" name="Google Shape;61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173" y="3541951"/>
            <a:ext cx="426282" cy="42628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"/>
          <p:cNvSpPr/>
          <p:nvPr/>
        </p:nvSpPr>
        <p:spPr>
          <a:xfrm>
            <a:off x="5095435" y="625953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11"/>
          <p:cNvSpPr txBox="1"/>
          <p:nvPr/>
        </p:nvSpPr>
        <p:spPr>
          <a:xfrm>
            <a:off x="5613682" y="6331684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17" name="Google Shape;61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727" y="6185231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12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NAM NGHI SƠN: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TIỀM NĂNG TRỞ THÀNH CẢNG CỬA NGÕ KHU VỰC BẮC TRUNG BỘ; CÓ BẾN TỔNG HỢP, CONT’, HÀNG RỜI,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TẢI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BẮC NGHI SƠN: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TRỰC TIẾP CÁC CƠ SỞ CÔNG NGHIỆP (LỌC DẦU, XI MĂNG, ĐIỆN, KHU CÔNG NGHIỆP LIỀN KỀ) VÀ VÙNG PHỤ CẬN;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CÓ BẾN 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HÀNG RỜI, TỔNG HỢP, CONT’.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TẢI 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 ĐẢO HỒN MÊ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QUẢNG NHAM, LẠCH SUNG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LỆ MÔN, QUẢNG CHÂU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id="624" name="Google Shape;6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806198"/>
            <a:ext cx="7972817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625" name="Google Shape;625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81622" y="2575774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2"/>
          <p:cNvSpPr/>
          <p:nvPr/>
        </p:nvSpPr>
        <p:spPr>
          <a:xfrm>
            <a:off x="640622" y="2532384"/>
            <a:ext cx="845727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BẮC NGHI SƠN</a:t>
            </a: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281622" y="4676866"/>
            <a:ext cx="993761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NGHI SƠN</a:t>
            </a:r>
            <a:endParaRPr/>
          </a:p>
        </p:txBody>
      </p:sp>
      <p:pic>
        <p:nvPicPr>
          <p:cNvPr descr="WB UU port terminal Vector Icons free download in SVG, PNG Format" id="628" name="Google Shape;628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79959" y="4118906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2"/>
          <p:cNvSpPr txBox="1"/>
          <p:nvPr/>
        </p:nvSpPr>
        <p:spPr>
          <a:xfrm>
            <a:off x="281622" y="188265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THANH HÓA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NAM NGHI SƠN</a:t>
            </a:r>
            <a:endParaRPr/>
          </a:p>
        </p:txBody>
      </p:sp>
      <p:pic>
        <p:nvPicPr>
          <p:cNvPr descr="A map of a city&#10;&#10;Description automatically generated" id="635" name="Google Shape;635;p13"/>
          <p:cNvPicPr preferRelativeResize="0"/>
          <p:nvPr/>
        </p:nvPicPr>
        <p:blipFill rotWithShape="1">
          <a:blip r:embed="rId3">
            <a:alphaModFix/>
          </a:blip>
          <a:srcRect b="24146" l="48533" r="13331" t="18220"/>
          <a:stretch/>
        </p:blipFill>
        <p:spPr>
          <a:xfrm>
            <a:off x="68299" y="786428"/>
            <a:ext cx="5615182" cy="6001170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36" name="Google Shape;636;p13"/>
          <p:cNvSpPr/>
          <p:nvPr/>
        </p:nvSpPr>
        <p:spPr>
          <a:xfrm>
            <a:off x="5787467" y="815003"/>
            <a:ext cx="6315644" cy="199487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13"/>
          <p:cNvSpPr/>
          <p:nvPr/>
        </p:nvSpPr>
        <p:spPr>
          <a:xfrm>
            <a:off x="5818990" y="1194360"/>
            <a:ext cx="6284120" cy="1485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11÷12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 ÷31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6.948 ÷ 7.638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50,1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484M). </a:t>
            </a: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 BAO GỒM </a:t>
            </a:r>
            <a:b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01 CẦU CẢNG LNG CÓ CHIỀU DÀI 360M </a:t>
            </a:r>
            <a:endParaRPr/>
          </a:p>
        </p:txBody>
      </p:sp>
      <p:sp>
        <p:nvSpPr>
          <p:cNvPr id="638" name="Google Shape;638;p13"/>
          <p:cNvSpPr/>
          <p:nvPr/>
        </p:nvSpPr>
        <p:spPr>
          <a:xfrm>
            <a:off x="5882490" y="874793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39" name="Google Shape;639;p13"/>
          <p:cNvSpPr/>
          <p:nvPr/>
        </p:nvSpPr>
        <p:spPr>
          <a:xfrm>
            <a:off x="5787466" y="896815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640" name="Google Shape;640;p13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177436" y="3181786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3"/>
          <p:cNvSpPr/>
          <p:nvPr/>
        </p:nvSpPr>
        <p:spPr>
          <a:xfrm>
            <a:off x="4349191" y="2038827"/>
            <a:ext cx="993775" cy="3530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7516" y="119873"/>
                </a:moveTo>
                <a:lnTo>
                  <a:pt x="-7412" y="305227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NM LNG NGHI SƠN</a:t>
            </a:r>
            <a:endParaRPr/>
          </a:p>
        </p:txBody>
      </p:sp>
      <p:pic>
        <p:nvPicPr>
          <p:cNvPr descr="A map of a city&#10;&#10;Description automatically generated" id="642" name="Google Shape;642;p13"/>
          <p:cNvPicPr preferRelativeResize="0"/>
          <p:nvPr/>
        </p:nvPicPr>
        <p:blipFill rotWithShape="1">
          <a:blip r:embed="rId3">
            <a:alphaModFix/>
          </a:blip>
          <a:srcRect b="13332" l="13282" r="8271" t="8069"/>
          <a:stretch/>
        </p:blipFill>
        <p:spPr>
          <a:xfrm>
            <a:off x="5787466" y="2906600"/>
            <a:ext cx="6315644" cy="3880998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43" name="Google Shape;643;p13"/>
          <p:cNvSpPr/>
          <p:nvPr/>
        </p:nvSpPr>
        <p:spPr>
          <a:xfrm>
            <a:off x="10355581" y="3815588"/>
            <a:ext cx="982979" cy="92405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644" name="Google Shape;644;p13"/>
          <p:cNvPicPr preferRelativeResize="0"/>
          <p:nvPr/>
        </p:nvPicPr>
        <p:blipFill rotWithShape="1">
          <a:blip r:embed="rId3">
            <a:alphaModFix/>
          </a:blip>
          <a:srcRect b="2044" l="5072" r="78366" t="87318"/>
          <a:stretch/>
        </p:blipFill>
        <p:spPr>
          <a:xfrm>
            <a:off x="5818990" y="3900069"/>
            <a:ext cx="2258113" cy="102583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&#10;&#10;Description automatically generated with medium confidence" id="649" name="Google Shape;649;p14"/>
          <p:cNvPicPr preferRelativeResize="0"/>
          <p:nvPr/>
        </p:nvPicPr>
        <p:blipFill rotWithShape="1">
          <a:blip r:embed="rId3">
            <a:alphaModFix/>
          </a:blip>
          <a:srcRect b="18054" l="9454" r="16350" t="8069"/>
          <a:stretch/>
        </p:blipFill>
        <p:spPr>
          <a:xfrm>
            <a:off x="7967078" y="3338579"/>
            <a:ext cx="4157765" cy="3367817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0" name="Google Shape;650;p1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BẮC NGHI SƠN</a:t>
            </a:r>
            <a:endParaRPr/>
          </a:p>
        </p:txBody>
      </p:sp>
      <p:pic>
        <p:nvPicPr>
          <p:cNvPr descr="A map of a city&#10;&#10;Description automatically generated with medium confidence" id="651" name="Google Shape;651;p14"/>
          <p:cNvPicPr preferRelativeResize="0"/>
          <p:nvPr/>
        </p:nvPicPr>
        <p:blipFill rotWithShape="1">
          <a:blip r:embed="rId3">
            <a:alphaModFix/>
          </a:blip>
          <a:srcRect b="59966" l="9763" r="46783" t="8068"/>
          <a:stretch/>
        </p:blipFill>
        <p:spPr>
          <a:xfrm>
            <a:off x="76682" y="819781"/>
            <a:ext cx="7811944" cy="588661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2" name="Google Shape;652;p14"/>
          <p:cNvSpPr/>
          <p:nvPr/>
        </p:nvSpPr>
        <p:spPr>
          <a:xfrm>
            <a:off x="9415604" y="3372435"/>
            <a:ext cx="807896" cy="76681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943726" y="806039"/>
            <a:ext cx="4181598" cy="2457113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943725" y="1201201"/>
            <a:ext cx="418159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4÷6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 ÷16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2.329 ÷ 3.329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22,3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</a:t>
            </a:r>
            <a:b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1.940 M).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QUY HOẠCH TIỀM NĂNG 01 BẾN CẢNG LNG PHÙ HỢP VỚI PHÁT TRIỂN NĂNG LƯỢNG, ĐIỆN LỰC.</a:t>
            </a:r>
            <a:endParaRPr/>
          </a:p>
        </p:txBody>
      </p:sp>
      <p:sp>
        <p:nvSpPr>
          <p:cNvPr id="655" name="Google Shape;655;p14"/>
          <p:cNvSpPr/>
          <p:nvPr/>
        </p:nvSpPr>
        <p:spPr>
          <a:xfrm>
            <a:off x="8052577" y="910042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56" name="Google Shape;656;p14"/>
          <p:cNvSpPr/>
          <p:nvPr/>
        </p:nvSpPr>
        <p:spPr>
          <a:xfrm>
            <a:off x="7957553" y="932064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 with medium confidence" id="657" name="Google Shape;657;p14"/>
          <p:cNvPicPr preferRelativeResize="0"/>
          <p:nvPr/>
        </p:nvPicPr>
        <p:blipFill rotWithShape="1">
          <a:blip r:embed="rId3">
            <a:alphaModFix/>
          </a:blip>
          <a:srcRect b="1873" l="4840" r="78332" t="82553"/>
          <a:stretch/>
        </p:blipFill>
        <p:spPr>
          <a:xfrm>
            <a:off x="76682" y="4553695"/>
            <a:ext cx="2961793" cy="211784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8" name="Google Shape;658;p14"/>
          <p:cNvSpPr/>
          <p:nvPr/>
        </p:nvSpPr>
        <p:spPr>
          <a:xfrm>
            <a:off x="6479882" y="1034470"/>
            <a:ext cx="1349583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25" y="67567"/>
                </a:moveTo>
                <a:lnTo>
                  <a:pt x="-50449" y="137730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663" name="Google Shape;6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2221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5"/>
          <p:cNvSpPr/>
          <p:nvPr/>
        </p:nvSpPr>
        <p:spPr>
          <a:xfrm>
            <a:off x="-15828" y="711200"/>
            <a:ext cx="12237990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5"/>
          <p:cNvSpPr/>
          <p:nvPr/>
        </p:nvSpPr>
        <p:spPr>
          <a:xfrm>
            <a:off x="6483355" y="3873507"/>
            <a:ext cx="5683079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15"/>
          <p:cNvSpPr/>
          <p:nvPr/>
        </p:nvSpPr>
        <p:spPr>
          <a:xfrm>
            <a:off x="90641" y="800443"/>
            <a:ext cx="12069181" cy="29841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15"/>
          <p:cNvSpPr/>
          <p:nvPr/>
        </p:nvSpPr>
        <p:spPr>
          <a:xfrm>
            <a:off x="73253" y="3860318"/>
            <a:ext cx="6332990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68" name="Google Shape;668;p15"/>
          <p:cNvGraphicFramePr/>
          <p:nvPr/>
        </p:nvGraphicFramePr>
        <p:xfrm>
          <a:off x="162153" y="4260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93425"/>
                <a:gridCol w="1246225"/>
                <a:gridCol w="954900"/>
                <a:gridCol w="1267600"/>
                <a:gridCol w="2190425"/>
              </a:tblGrid>
              <a:tr h="342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7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Quỳnh Lập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9" name="Google Shape;669;p15"/>
          <p:cNvGraphicFramePr/>
          <p:nvPr/>
        </p:nvGraphicFramePr>
        <p:xfrm>
          <a:off x="188579" y="119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18600"/>
                <a:gridCol w="2224925"/>
                <a:gridCol w="1625600"/>
                <a:gridCol w="1012375"/>
                <a:gridCol w="3242125"/>
                <a:gridCol w="33852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Hải Phòng, Thái Bình, Nam Định,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Huế,...)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Quỳnh Lập/Nghi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0" name="Google Shape;670;p15"/>
          <p:cNvGraphicFramePr/>
          <p:nvPr/>
        </p:nvGraphicFramePr>
        <p:xfrm>
          <a:off x="6523515" y="4320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757175"/>
                <a:gridCol w="1467425"/>
                <a:gridCol w="898000"/>
                <a:gridCol w="1396200"/>
              </a:tblGrid>
              <a:tr h="731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2510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1" name="Google Shape;671;p15"/>
          <p:cNvSpPr/>
          <p:nvPr/>
        </p:nvSpPr>
        <p:spPr>
          <a:xfrm>
            <a:off x="133777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p15"/>
          <p:cNvCxnSpPr/>
          <p:nvPr/>
        </p:nvCxnSpPr>
        <p:spPr>
          <a:xfrm rot="10800000">
            <a:off x="587686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73" name="Google Shape;6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147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5"/>
          <p:cNvSpPr/>
          <p:nvPr/>
        </p:nvSpPr>
        <p:spPr>
          <a:xfrm>
            <a:off x="77087" y="3990967"/>
            <a:ext cx="96567" cy="206844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15"/>
          <p:cNvSpPr txBox="1"/>
          <p:nvPr/>
        </p:nvSpPr>
        <p:spPr>
          <a:xfrm>
            <a:off x="530995" y="3927517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15"/>
          <p:cNvCxnSpPr/>
          <p:nvPr/>
        </p:nvCxnSpPr>
        <p:spPr>
          <a:xfrm rot="10800000">
            <a:off x="530996" y="4188944"/>
            <a:ext cx="0" cy="40855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77" name="Google Shape;6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457" y="3865984"/>
            <a:ext cx="400110" cy="34651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5"/>
          <p:cNvSpPr/>
          <p:nvPr/>
        </p:nvSpPr>
        <p:spPr>
          <a:xfrm>
            <a:off x="6480175" y="4003407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15"/>
          <p:cNvCxnSpPr/>
          <p:nvPr/>
        </p:nvCxnSpPr>
        <p:spPr>
          <a:xfrm rot="10800000">
            <a:off x="6934084" y="3937214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80" name="Google Shape;6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545" y="3878425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5"/>
          <p:cNvSpPr txBox="1"/>
          <p:nvPr/>
        </p:nvSpPr>
        <p:spPr>
          <a:xfrm>
            <a:off x="579116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5"/>
          <p:cNvSpPr txBox="1"/>
          <p:nvPr/>
        </p:nvSpPr>
        <p:spPr>
          <a:xfrm>
            <a:off x="6925514" y="3970159"/>
            <a:ext cx="5380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15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84" name="Google Shape;684;p15"/>
          <p:cNvSpPr/>
          <p:nvPr/>
        </p:nvSpPr>
        <p:spPr>
          <a:xfrm>
            <a:off x="4774058" y="3243123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15"/>
          <p:cNvSpPr txBox="1"/>
          <p:nvPr/>
        </p:nvSpPr>
        <p:spPr>
          <a:xfrm>
            <a:off x="5292305" y="331527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86" name="Google Shape;6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350" y="3168819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/>
          <p:nvPr/>
        </p:nvSpPr>
        <p:spPr>
          <a:xfrm>
            <a:off x="1469308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15"/>
          <p:cNvSpPr txBox="1"/>
          <p:nvPr/>
        </p:nvSpPr>
        <p:spPr>
          <a:xfrm>
            <a:off x="1987555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89" name="Google Shape;6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7600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/>
          <p:nvPr/>
        </p:nvSpPr>
        <p:spPr>
          <a:xfrm>
            <a:off x="7527703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5"/>
          <p:cNvSpPr txBox="1"/>
          <p:nvPr/>
        </p:nvSpPr>
        <p:spPr>
          <a:xfrm>
            <a:off x="8045950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92" name="Google Shape;6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5995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6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6"/>
          <p:cNvSpPr txBox="1"/>
          <p:nvPr/>
        </p:nvSpPr>
        <p:spPr>
          <a:xfrm>
            <a:off x="8177030" y="845469"/>
            <a:ext cx="3893909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CỬA LÒ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BẮC CỬA LÒ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ĐÔNG HỒI: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PHẠM VI QUY HOẠCH: VÙNG ĐẤT VÀ VÙNG NƯỚC KHU VỰC TỪ MŨI ĐÔNG HỒI (GIÁP TỈNH THANH HÓA) ĐẾN PHÍA BẮC MŨI ĐẦU RỒNG (NÚI CHÁY).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CHỨC NĂNG: PHỤC VỤ PHÁT TRIỂN KT-XH LIÊN VÙNG. PHÁT TRIỂN VỚI LỘ TRÌNH THÍCH HỢP, KẾT HỢP VỚI KHU BẾN NGHI SƠN ĐỂ HÌNH THÀNH CỤM CẢNG NGHI SƠN - ĐÔNG HỒI.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TÀU HÀNG RỜI, TỔNG HỢP TRỌNG TẢI 50.000 ĐẾN 70.000 TẤN;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THỦY, CỬA HỘI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</p:txBody>
      </p:sp>
      <p:pic>
        <p:nvPicPr>
          <p:cNvPr descr="A map of the coast&#10;&#10;Description automatically generated" id="699" name="Google Shape;699;p16"/>
          <p:cNvPicPr preferRelativeResize="0"/>
          <p:nvPr/>
        </p:nvPicPr>
        <p:blipFill rotWithShape="1">
          <a:blip r:embed="rId3">
            <a:alphaModFix/>
          </a:blip>
          <a:srcRect b="1602" l="5063" r="1349" t="6623"/>
          <a:stretch/>
        </p:blipFill>
        <p:spPr>
          <a:xfrm>
            <a:off x="73835" y="826294"/>
            <a:ext cx="7895007" cy="5916669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00" name="Google Shape;700;p16"/>
          <p:cNvPicPr preferRelativeResize="0"/>
          <p:nvPr/>
        </p:nvPicPr>
        <p:blipFill rotWithShape="1">
          <a:blip r:embed="rId4">
            <a:alphaModFix/>
          </a:blip>
          <a:srcRect b="1454" l="11176" r="2440" t="0"/>
          <a:stretch/>
        </p:blipFill>
        <p:spPr>
          <a:xfrm>
            <a:off x="5448300" y="816768"/>
            <a:ext cx="2525305" cy="3390192"/>
          </a:xfrm>
          <a:prstGeom prst="roundRect">
            <a:avLst>
              <a:gd fmla="val 966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01" name="Google Shape;701;p16"/>
          <p:cNvSpPr/>
          <p:nvPr/>
        </p:nvSpPr>
        <p:spPr>
          <a:xfrm>
            <a:off x="6191250" y="1733550"/>
            <a:ext cx="157163" cy="14287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02" name="Google Shape;702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316966" y="870869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6"/>
          <p:cNvSpPr/>
          <p:nvPr/>
        </p:nvSpPr>
        <p:spPr>
          <a:xfrm>
            <a:off x="1607820" y="826294"/>
            <a:ext cx="704383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ĐÔNG HỒI</a:t>
            </a:r>
            <a:endParaRPr/>
          </a:p>
        </p:txBody>
      </p:sp>
      <p:pic>
        <p:nvPicPr>
          <p:cNvPr descr="WB UU port terminal Vector Icons free download in SVG, PNG Format" id="704" name="Google Shape;704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11977" y="4560219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6"/>
          <p:cNvSpPr/>
          <p:nvPr/>
        </p:nvSpPr>
        <p:spPr>
          <a:xfrm>
            <a:off x="418758" y="4411885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CỬA LÒ VÀ BẮC CỬA LÒ</a:t>
            </a:r>
            <a:endParaRPr/>
          </a:p>
        </p:txBody>
      </p:sp>
      <p:pic>
        <p:nvPicPr>
          <p:cNvPr descr="WB UU port terminal Vector Icons free download in SVG, PNG Format" id="706" name="Google Shape;706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108045" y="6451782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6"/>
          <p:cNvSpPr/>
          <p:nvPr/>
        </p:nvSpPr>
        <p:spPr>
          <a:xfrm>
            <a:off x="482258" y="6159384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BẾN THỦY, CỬA HỘI</a:t>
            </a:r>
            <a:endParaRPr/>
          </a:p>
        </p:txBody>
      </p:sp>
      <p:sp>
        <p:nvSpPr>
          <p:cNvPr id="708" name="Google Shape;708;p16"/>
          <p:cNvSpPr txBox="1"/>
          <p:nvPr/>
        </p:nvSpPr>
        <p:spPr>
          <a:xfrm>
            <a:off x="406058" y="175418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NGHỆ AN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7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ĐÔNG HỒI</a:t>
            </a:r>
            <a:endParaRPr/>
          </a:p>
        </p:txBody>
      </p:sp>
      <p:pic>
        <p:nvPicPr>
          <p:cNvPr descr="A map of a ship&#10;&#10;Description automatically generated" id="714" name="Google Shape;714;p17"/>
          <p:cNvPicPr preferRelativeResize="0"/>
          <p:nvPr/>
        </p:nvPicPr>
        <p:blipFill rotWithShape="1">
          <a:blip r:embed="rId3">
            <a:alphaModFix/>
          </a:blip>
          <a:srcRect b="13887" l="20009" r="1544" t="7362"/>
          <a:stretch/>
        </p:blipFill>
        <p:spPr>
          <a:xfrm>
            <a:off x="91121" y="784225"/>
            <a:ext cx="8430196" cy="598487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15" name="Google Shape;715;p17"/>
          <p:cNvPicPr preferRelativeResize="0"/>
          <p:nvPr/>
        </p:nvPicPr>
        <p:blipFill rotWithShape="1">
          <a:blip r:embed="rId4">
            <a:alphaModFix/>
          </a:blip>
          <a:srcRect b="3471" l="1843" r="48137" t="1895"/>
          <a:stretch/>
        </p:blipFill>
        <p:spPr>
          <a:xfrm>
            <a:off x="8592819" y="2987040"/>
            <a:ext cx="3506970" cy="378206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16" name="Google Shape;716;p17"/>
          <p:cNvSpPr/>
          <p:nvPr/>
        </p:nvSpPr>
        <p:spPr>
          <a:xfrm>
            <a:off x="10550526" y="2987041"/>
            <a:ext cx="792743" cy="733933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17" name="Google Shape;717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7541097" y="4269749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7"/>
          <p:cNvSpPr/>
          <p:nvPr/>
        </p:nvSpPr>
        <p:spPr>
          <a:xfrm>
            <a:off x="8571366" y="784225"/>
            <a:ext cx="3553958" cy="2111124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17"/>
          <p:cNvSpPr/>
          <p:nvPr/>
        </p:nvSpPr>
        <p:spPr>
          <a:xfrm>
            <a:off x="8642868" y="1155752"/>
            <a:ext cx="3482456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3÷4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5÷6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1.400 ÷ 1.950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BẾN CẢNG LỎNG KHÍ (LNG): 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BẾN </a:t>
            </a:r>
            <a:b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CẦU, CHIỀU DÀI 400 ÷700M); CS: 1,5 TRIỆU TẤN/NĂM.</a:t>
            </a:r>
            <a:endParaRPr/>
          </a:p>
        </p:txBody>
      </p:sp>
      <p:sp>
        <p:nvSpPr>
          <p:cNvPr id="720" name="Google Shape;720;p17"/>
          <p:cNvSpPr/>
          <p:nvPr/>
        </p:nvSpPr>
        <p:spPr>
          <a:xfrm>
            <a:off x="8674877" y="819328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721" name="Google Shape;721;p17"/>
          <p:cNvSpPr/>
          <p:nvPr/>
        </p:nvSpPr>
        <p:spPr>
          <a:xfrm>
            <a:off x="8579853" y="841350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17"/>
          <p:cNvSpPr/>
          <p:nvPr/>
        </p:nvSpPr>
        <p:spPr>
          <a:xfrm>
            <a:off x="5402263" y="4642520"/>
            <a:ext cx="1131943" cy="44542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19520" y="61328"/>
                </a:moveTo>
                <a:lnTo>
                  <a:pt x="204908" y="-9111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LNG QUỲNH LẬP</a:t>
            </a:r>
            <a:endParaRPr/>
          </a:p>
        </p:txBody>
      </p:sp>
      <p:pic>
        <p:nvPicPr>
          <p:cNvPr descr="A map of a ship&#10;&#10;Description automatically generated" id="723" name="Google Shape;723;p17"/>
          <p:cNvPicPr preferRelativeResize="0"/>
          <p:nvPr/>
        </p:nvPicPr>
        <p:blipFill rotWithShape="1">
          <a:blip r:embed="rId3">
            <a:alphaModFix/>
          </a:blip>
          <a:srcRect b="2023" l="5169" r="78319" t="89289"/>
          <a:stretch/>
        </p:blipFill>
        <p:spPr>
          <a:xfrm>
            <a:off x="147002" y="5599259"/>
            <a:ext cx="2550478" cy="94903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24" name="Google Shape;724;p17"/>
          <p:cNvSpPr/>
          <p:nvPr/>
        </p:nvSpPr>
        <p:spPr>
          <a:xfrm>
            <a:off x="6277867" y="5830519"/>
            <a:ext cx="2198557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25" name="Google Shape;725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300800" y="590875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7"/>
          <p:cNvSpPr/>
          <p:nvPr/>
        </p:nvSpPr>
        <p:spPr>
          <a:xfrm>
            <a:off x="6605769" y="590449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731" name="Google Shape;7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8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556052" y="5192490"/>
            <a:ext cx="10918398" cy="1208310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560541" y="858499"/>
            <a:ext cx="10913909" cy="17268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556052" y="2894261"/>
            <a:ext cx="10918398" cy="195389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36" name="Google Shape;736;p18"/>
          <p:cNvGraphicFramePr/>
          <p:nvPr/>
        </p:nvGraphicFramePr>
        <p:xfrm>
          <a:off x="717549" y="3333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894675"/>
                <a:gridCol w="1821975"/>
                <a:gridCol w="1306175"/>
                <a:gridCol w="5626100"/>
              </a:tblGrid>
              <a:tr h="251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73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b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7" name="Google Shape;737;p18"/>
          <p:cNvGraphicFramePr/>
          <p:nvPr/>
        </p:nvGraphicFramePr>
        <p:xfrm>
          <a:off x="651960" y="1383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579175"/>
                <a:gridCol w="1492275"/>
                <a:gridCol w="1852150"/>
                <a:gridCol w="37909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Lập/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8" name="Google Shape;738;p18"/>
          <p:cNvSpPr/>
          <p:nvPr/>
        </p:nvSpPr>
        <p:spPr>
          <a:xfrm>
            <a:off x="556052" y="1001472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9" name="Google Shape;739;p18"/>
          <p:cNvCxnSpPr/>
          <p:nvPr/>
        </p:nvCxnSpPr>
        <p:spPr>
          <a:xfrm rot="10800000">
            <a:off x="1009961" y="935279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0" name="Google Shape;7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22" y="876490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8"/>
          <p:cNvSpPr/>
          <p:nvPr/>
        </p:nvSpPr>
        <p:spPr>
          <a:xfrm>
            <a:off x="555804" y="30249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18"/>
          <p:cNvSpPr txBox="1"/>
          <p:nvPr/>
        </p:nvSpPr>
        <p:spPr>
          <a:xfrm>
            <a:off x="1018765" y="2923360"/>
            <a:ext cx="6156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3" name="Google Shape;743;p18"/>
          <p:cNvCxnSpPr/>
          <p:nvPr/>
        </p:nvCxnSpPr>
        <p:spPr>
          <a:xfrm rot="10800000">
            <a:off x="1018766" y="29587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4" name="Google Shape;7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7" y="289992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8"/>
          <p:cNvSpPr/>
          <p:nvPr/>
        </p:nvSpPr>
        <p:spPr>
          <a:xfrm>
            <a:off x="552872" y="532238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6" name="Google Shape;746;p18"/>
          <p:cNvCxnSpPr/>
          <p:nvPr/>
        </p:nvCxnSpPr>
        <p:spPr>
          <a:xfrm rot="10800000">
            <a:off x="1006781" y="525619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7" name="Google Shape;7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242" y="519740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8"/>
          <p:cNvSpPr txBox="1"/>
          <p:nvPr/>
        </p:nvSpPr>
        <p:spPr>
          <a:xfrm>
            <a:off x="1001391" y="909770"/>
            <a:ext cx="653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8"/>
          <p:cNvSpPr txBox="1"/>
          <p:nvPr/>
        </p:nvSpPr>
        <p:spPr>
          <a:xfrm>
            <a:off x="998210" y="5225641"/>
            <a:ext cx="8282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8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751" name="Google Shape;751;p18"/>
          <p:cNvSpPr/>
          <p:nvPr/>
        </p:nvSpPr>
        <p:spPr>
          <a:xfrm>
            <a:off x="4281513" y="434015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18"/>
          <p:cNvSpPr txBox="1"/>
          <p:nvPr/>
        </p:nvSpPr>
        <p:spPr>
          <a:xfrm>
            <a:off x="4799760" y="441230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753" name="Google Shape;7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9805" y="4265854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8"/>
          <p:cNvSpPr txBox="1"/>
          <p:nvPr/>
        </p:nvSpPr>
        <p:spPr>
          <a:xfrm>
            <a:off x="635881" y="5807665"/>
            <a:ext cx="5373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QUỲNH LẬP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5801303" y="5724916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319550" y="5797065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dge Cross with solid fill" id="757" name="Google Shape;7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6267" y="5748412"/>
            <a:ext cx="426282" cy="42628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8"/>
          <p:cNvSpPr/>
          <p:nvPr/>
        </p:nvSpPr>
        <p:spPr>
          <a:xfrm>
            <a:off x="4228973" y="2068959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18"/>
          <p:cNvSpPr txBox="1"/>
          <p:nvPr/>
        </p:nvSpPr>
        <p:spPr>
          <a:xfrm>
            <a:off x="4747220" y="214110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760" name="Google Shape;76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265" y="1994655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8177030" y="870869"/>
            <a:ext cx="3893909" cy="5899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VŨNG 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CHỨC NĂNG: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CỘNG HÒA DÂN CHỦ NHÂN DÂN LÀO VÀ ĐÔNG BẮC VƯƠNG QUỐC THÁI LAN; </a:t>
            </a:r>
            <a:endParaRPr b="0" i="0" sz="1400" u="none" cap="none" strike="noStrik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CỠ TÀU: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TÀU TỔNG HỢP TRỌNG TẢI ĐẾN 70.000 TẤN; TÀU CONTAINER SỨC CHỞ ĐẾN 4.000 TEU; TÀU HÀNG RỜI TRỌNG TẢI ĐẾN 100.000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15.000 TẤN HOẶC LỚN HƠN KHI ĐỦ ĐIỀU KIỆN.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SƠN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CHDCND LÀO, ĐÔNG BẮC VƯƠNG QUỐC THÁI LAN VÀ KHU LH CÔNG NGHIỆP LUYỆN KIM;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HÀNG RỜI TRỌNG TẢI ĐẾN 300.000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TÀU TỔNG HỢP VÀ CONT’ TRỌNG TẢI ĐẾN 50.000 TẤN HOẶC LỚN HƠN KHI ĐỦ ĐIỀU KIỆN.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XUÂN HẢI, XUÂN PHỔ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CỬA SÓT (LỘC HÀ)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XĂNG DẦU XUÂN GIANG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PHAO, KHU NEO ĐẬU CHUYỂN TẢI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descr="A map of the coast&#10;&#10;Description automatically generated" id="767" name="Google Shape;767;p19"/>
          <p:cNvPicPr preferRelativeResize="0"/>
          <p:nvPr/>
        </p:nvPicPr>
        <p:blipFill rotWithShape="1">
          <a:blip r:embed="rId3">
            <a:alphaModFix/>
          </a:blip>
          <a:srcRect b="13432" l="33597" r="2559" t="17083"/>
          <a:stretch/>
        </p:blipFill>
        <p:spPr>
          <a:xfrm>
            <a:off x="92486" y="806197"/>
            <a:ext cx="7918262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68" name="Google Shape;768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281082" y="3835565"/>
            <a:ext cx="354167" cy="34466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9"/>
          <p:cNvSpPr/>
          <p:nvPr/>
        </p:nvSpPr>
        <p:spPr>
          <a:xfrm>
            <a:off x="960373" y="3702191"/>
            <a:ext cx="1388456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VŨNG ÁNG</a:t>
            </a:r>
            <a:endParaRPr/>
          </a:p>
        </p:txBody>
      </p:sp>
      <p:pic>
        <p:nvPicPr>
          <p:cNvPr descr="WB UU port terminal Vector Icons free download in SVG, PNG Format" id="770" name="Google Shape;770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255519" y="4560620"/>
            <a:ext cx="354167" cy="34466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9"/>
          <p:cNvSpPr/>
          <p:nvPr/>
        </p:nvSpPr>
        <p:spPr>
          <a:xfrm>
            <a:off x="1782618" y="4442417"/>
            <a:ext cx="1546859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SƠN DƯƠNG</a:t>
            </a:r>
            <a:endParaRPr/>
          </a:p>
        </p:txBody>
      </p:sp>
      <p:pic>
        <p:nvPicPr>
          <p:cNvPr descr="A map of the coast&#10;&#10;Description automatically generated" id="772" name="Google Shape;772;p19"/>
          <p:cNvPicPr preferRelativeResize="0"/>
          <p:nvPr/>
        </p:nvPicPr>
        <p:blipFill rotWithShape="1">
          <a:blip r:embed="rId3">
            <a:alphaModFix/>
          </a:blip>
          <a:srcRect b="2745" l="5047" r="73378" t="75572"/>
          <a:stretch/>
        </p:blipFill>
        <p:spPr>
          <a:xfrm>
            <a:off x="188757" y="4830618"/>
            <a:ext cx="2587623" cy="183910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9"/>
          <p:cNvSpPr txBox="1"/>
          <p:nvPr/>
        </p:nvSpPr>
        <p:spPr>
          <a:xfrm>
            <a:off x="332421" y="214607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HÀ TĨNH</a:t>
            </a:r>
            <a:endParaRPr/>
          </a:p>
        </p:txBody>
      </p:sp>
      <p:sp>
        <p:nvSpPr>
          <p:cNvPr id="774" name="Google Shape;774;p19"/>
          <p:cNvSpPr/>
          <p:nvPr/>
        </p:nvSpPr>
        <p:spPr>
          <a:xfrm>
            <a:off x="4001632" y="5435601"/>
            <a:ext cx="925967" cy="89029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4975375" y="5138551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954" y="125461"/>
                </a:moveTo>
                <a:lnTo>
                  <a:pt x="-27367" y="264643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2,700+ Port Night Stock Photos, Pictures &amp; Royalty-Free Images - iStock |  Singapore port night, Shipping port night, Container port night" id="271" name="Google Shape;271;p2"/>
          <p:cNvPicPr preferRelativeResize="0"/>
          <p:nvPr/>
        </p:nvPicPr>
        <p:blipFill rotWithShape="1">
          <a:blip r:embed="rId3">
            <a:alphaModFix/>
          </a:blip>
          <a:srcRect b="0" l="0" r="0" t="2408"/>
          <a:stretch/>
        </p:blipFill>
        <p:spPr>
          <a:xfrm>
            <a:off x="-4763" y="737054"/>
            <a:ext cx="12199938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/>
          <p:nvPr/>
        </p:nvSpPr>
        <p:spPr>
          <a:xfrm>
            <a:off x="15875" y="724355"/>
            <a:ext cx="12199938" cy="6048375"/>
          </a:xfrm>
          <a:prstGeom prst="rect">
            <a:avLst/>
          </a:prstGeom>
          <a:solidFill>
            <a:srgbClr val="C6D8D8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3" name="Google Shape;273;p2"/>
          <p:cNvGraphicFramePr/>
          <p:nvPr/>
        </p:nvGraphicFramePr>
        <p:xfrm>
          <a:off x="7343744" y="1252179"/>
          <a:ext cx="4286251" cy="2642520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274" name="Google Shape;274;p2"/>
          <p:cNvPicPr preferRelativeResize="0"/>
          <p:nvPr/>
        </p:nvPicPr>
        <p:blipFill rotWithShape="1">
          <a:blip r:embed="rId5">
            <a:alphaModFix/>
          </a:blip>
          <a:srcRect b="1581" l="0" r="6884" t="2224"/>
          <a:stretch/>
        </p:blipFill>
        <p:spPr>
          <a:xfrm>
            <a:off x="0" y="727530"/>
            <a:ext cx="6084888" cy="60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3189288" y="1451430"/>
            <a:ext cx="842962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"/>
          <p:cNvSpPr/>
          <p:nvPr/>
        </p:nvSpPr>
        <p:spPr>
          <a:xfrm>
            <a:off x="5168900" y="1451430"/>
            <a:ext cx="547688" cy="293688"/>
          </a:xfrm>
          <a:prstGeom prst="flowChartProcess">
            <a:avLst/>
          </a:prstGeom>
          <a:solidFill>
            <a:srgbClr val="B1D4FC"/>
          </a:solidFill>
          <a:ln cap="flat" cmpd="sng" w="12700">
            <a:solidFill>
              <a:srgbClr val="B1D4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"/>
          <p:cNvSpPr/>
          <p:nvPr/>
        </p:nvSpPr>
        <p:spPr>
          <a:xfrm>
            <a:off x="5168900" y="2688093"/>
            <a:ext cx="741363" cy="24606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"/>
          <p:cNvSpPr/>
          <p:nvPr/>
        </p:nvSpPr>
        <p:spPr>
          <a:xfrm>
            <a:off x="5168900" y="4526418"/>
            <a:ext cx="741363" cy="34131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"/>
          <p:cNvSpPr/>
          <p:nvPr/>
        </p:nvSpPr>
        <p:spPr>
          <a:xfrm>
            <a:off x="4351338" y="5861505"/>
            <a:ext cx="1479550" cy="114300"/>
          </a:xfrm>
          <a:custGeom>
            <a:rect b="b" l="l" r="r" t="t"/>
            <a:pathLst>
              <a:path extrusionOk="0" h="114300" w="1479550">
                <a:moveTo>
                  <a:pt x="50800" y="0"/>
                </a:moveTo>
                <a:lnTo>
                  <a:pt x="863600" y="0"/>
                </a:lnTo>
                <a:lnTo>
                  <a:pt x="1479550" y="44450"/>
                </a:lnTo>
                <a:lnTo>
                  <a:pt x="1479550" y="107950"/>
                </a:lnTo>
                <a:lnTo>
                  <a:pt x="349250" y="114300"/>
                </a:lnTo>
                <a:lnTo>
                  <a:pt x="0" y="114300"/>
                </a:lnTo>
                <a:lnTo>
                  <a:pt x="50800" y="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"/>
          <p:cNvSpPr/>
          <p:nvPr/>
        </p:nvSpPr>
        <p:spPr>
          <a:xfrm>
            <a:off x="4376738" y="6223455"/>
            <a:ext cx="1358900" cy="222250"/>
          </a:xfrm>
          <a:custGeom>
            <a:rect b="b" l="l" r="r" t="t"/>
            <a:pathLst>
              <a:path extrusionOk="0" h="222250" w="1358900">
                <a:moveTo>
                  <a:pt x="1358900" y="6350"/>
                </a:moveTo>
                <a:lnTo>
                  <a:pt x="1352550" y="107950"/>
                </a:lnTo>
                <a:lnTo>
                  <a:pt x="831850" y="171450"/>
                </a:lnTo>
                <a:lnTo>
                  <a:pt x="755650" y="222250"/>
                </a:lnTo>
                <a:lnTo>
                  <a:pt x="6350" y="222250"/>
                </a:lnTo>
                <a:lnTo>
                  <a:pt x="0" y="0"/>
                </a:lnTo>
                <a:lnTo>
                  <a:pt x="400050" y="0"/>
                </a:lnTo>
                <a:lnTo>
                  <a:pt x="977900" y="25400"/>
                </a:lnTo>
                <a:lnTo>
                  <a:pt x="1358900" y="635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4429125" y="5469393"/>
            <a:ext cx="1192213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AN.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429125" y="1206955"/>
            <a:ext cx="1112838" cy="892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429125" y="2194380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4437063" y="3637418"/>
            <a:ext cx="1192212" cy="1692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THUẬN, BÌNH THUẬN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2905125" y="1745118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238,3 TRT/NĂM 2023 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163888" y="6148843"/>
            <a:ext cx="147955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306,0 TRT/NĂM 2023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128963" y="2542043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3195638" y="404540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3238500" y="5828168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20638" y="3623130"/>
            <a:ext cx="1073150" cy="2293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2892425" y="2810330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101,1 TRT/NĂM 2023 </a:t>
            </a: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2995613" y="4240668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91,6 TRT/NĂM 2023 </a:t>
            </a:r>
            <a:endParaRPr/>
          </a:p>
        </p:txBody>
      </p:sp>
      <p:sp>
        <p:nvSpPr>
          <p:cNvPr id="293" name="Google Shape;293;p2"/>
          <p:cNvSpPr/>
          <p:nvPr/>
        </p:nvSpPr>
        <p:spPr>
          <a:xfrm>
            <a:off x="-19050" y="3391355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24,6 TRT/NĂM 2023 </a:t>
            </a: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20638" y="309925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2"/>
          <p:cNvCxnSpPr/>
          <p:nvPr/>
        </p:nvCxnSpPr>
        <p:spPr>
          <a:xfrm>
            <a:off x="1785938" y="1927680"/>
            <a:ext cx="104775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2"/>
          <p:cNvSpPr txBox="1"/>
          <p:nvPr/>
        </p:nvSpPr>
        <p:spPr>
          <a:xfrm>
            <a:off x="6249220" y="1245510"/>
            <a:ext cx="22891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TỶ TRỌNG HÀNG HÓA CÁC NHÓM NĂM 2023</a:t>
            </a:r>
            <a:endParaRPr/>
          </a:p>
        </p:txBody>
      </p:sp>
      <p:sp>
        <p:nvSpPr>
          <p:cNvPr id="297" name="Google Shape;297;p2"/>
          <p:cNvSpPr txBox="1"/>
          <p:nvPr/>
        </p:nvSpPr>
        <p:spPr>
          <a:xfrm>
            <a:off x="6201595" y="3932693"/>
            <a:ext cx="266382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CHỦNG LOẠI HÀNG NĂM 2023</a:t>
            </a:r>
            <a:endParaRPr b="1" i="0" sz="12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"/>
          <p:cNvSpPr txBox="1"/>
          <p:nvPr/>
        </p:nvSpPr>
        <p:spPr>
          <a:xfrm>
            <a:off x="9280524" y="3921435"/>
            <a:ext cx="26765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XNK, NỘI ĐỊA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NĂM 2023</a:t>
            </a:r>
            <a:endParaRPr/>
          </a:p>
        </p:txBody>
      </p:sp>
      <p:sp>
        <p:nvSpPr>
          <p:cNvPr id="299" name="Google Shape;299;p2"/>
          <p:cNvSpPr txBox="1"/>
          <p:nvPr/>
        </p:nvSpPr>
        <p:spPr>
          <a:xfrm>
            <a:off x="5964238" y="707954"/>
            <a:ext cx="639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HIỆN TRẠNG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34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BIỂN;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298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BẾN CẢNG, SẢN LƯỢNG 2023 ĐẠT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761,5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b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3,5%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GĐ 2019-2023 (CONTAINER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24,76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TRIỆU TEU, 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6,0%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  <p:graphicFrame>
        <p:nvGraphicFramePr>
          <p:cNvPr id="300" name="Google Shape;300;p2"/>
          <p:cNvGraphicFramePr/>
          <p:nvPr/>
        </p:nvGraphicFramePr>
        <p:xfrm>
          <a:off x="8836392" y="4439105"/>
          <a:ext cx="3386905" cy="1971572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01" name="Google Shape;301;p2"/>
          <p:cNvGraphicFramePr/>
          <p:nvPr/>
        </p:nvGraphicFramePr>
        <p:xfrm>
          <a:off x="6115844" y="4337505"/>
          <a:ext cx="3618699" cy="2315196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302" name="Google Shape;302;p2"/>
          <p:cNvSpPr txBox="1"/>
          <p:nvPr>
            <p:ph type="title"/>
          </p:nvPr>
        </p:nvSpPr>
        <p:spPr>
          <a:xfrm>
            <a:off x="314583" y="162206"/>
            <a:ext cx="8491629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HIỆN TRẠNG HỆ THỐNG CẢNG BIỂN VIỆT NAM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</a:t>
            </a:r>
            <a:endParaRPr/>
          </a:p>
        </p:txBody>
      </p:sp>
      <p:pic>
        <p:nvPicPr>
          <p:cNvPr descr="A map of a city&#10;&#10;Description automatically generated" id="781" name="Google Shape;781;p20"/>
          <p:cNvPicPr preferRelativeResize="0"/>
          <p:nvPr/>
        </p:nvPicPr>
        <p:blipFill rotWithShape="1">
          <a:blip r:embed="rId3">
            <a:alphaModFix/>
          </a:blip>
          <a:srcRect b="23342" l="68621" r="1479" t="48281"/>
          <a:stretch/>
        </p:blipFill>
        <p:spPr>
          <a:xfrm>
            <a:off x="125283" y="883766"/>
            <a:ext cx="7418518" cy="5774209"/>
          </a:xfrm>
          <a:prstGeom prst="roundRect">
            <a:avLst>
              <a:gd fmla="val 1612" name="adj"/>
            </a:avLst>
          </a:prstGeom>
          <a:solidFill>
            <a:srgbClr val="FFFFFF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82" name="Google Shape;782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871256" y="3047077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/>
          <p:nvPr/>
        </p:nvSpPr>
        <p:spPr>
          <a:xfrm>
            <a:off x="2679869" y="2130505"/>
            <a:ext cx="1656514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2068" y="121315"/>
                </a:moveTo>
                <a:lnTo>
                  <a:pt x="132407" y="235625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>
            <a:off x="7678349" y="911225"/>
            <a:ext cx="4408875" cy="1400175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7678349" y="1314023"/>
            <a:ext cx="4388369" cy="98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QUY HOẠCH 01 BẾN CẢNG LNG: PHÁT TRIỂN PHÙ HỢP VỚI QUY HOẠCH TỔNG THỂ VỀ NĂNG LƯỢNG VÀ QUY HOẠCH PHÁT TRIỂN ĐIỆN LỰC QUỐC GIA.</a:t>
            </a:r>
            <a:endParaRPr/>
          </a:p>
        </p:txBody>
      </p:sp>
      <p:sp>
        <p:nvSpPr>
          <p:cNvPr id="786" name="Google Shape;786;p20"/>
          <p:cNvSpPr/>
          <p:nvPr/>
        </p:nvSpPr>
        <p:spPr>
          <a:xfrm>
            <a:off x="7773373" y="938954"/>
            <a:ext cx="3729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DƯƠNG:</a:t>
            </a: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7678349" y="1016459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788" name="Google Shape;788;p20"/>
          <p:cNvPicPr preferRelativeResize="0"/>
          <p:nvPr/>
        </p:nvPicPr>
        <p:blipFill rotWithShape="1">
          <a:blip r:embed="rId5">
            <a:alphaModFix/>
          </a:blip>
          <a:srcRect b="2044" l="5072" r="78366" t="87318"/>
          <a:stretch/>
        </p:blipFill>
        <p:spPr>
          <a:xfrm>
            <a:off x="175785" y="955853"/>
            <a:ext cx="2413698" cy="109651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89" name="Google Shape;789;p20"/>
          <p:cNvSpPr/>
          <p:nvPr/>
        </p:nvSpPr>
        <p:spPr>
          <a:xfrm>
            <a:off x="2656935" y="963083"/>
            <a:ext cx="241369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90" name="Google Shape;790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679868" y="1041318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20"/>
          <p:cNvSpPr/>
          <p:nvPr/>
        </p:nvSpPr>
        <p:spPr>
          <a:xfrm>
            <a:off x="2984837" y="1037062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20"/>
          <p:cNvSpPr/>
          <p:nvPr/>
        </p:nvSpPr>
        <p:spPr>
          <a:xfrm>
            <a:off x="4530064" y="5854861"/>
            <a:ext cx="1025893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KHO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793" name="Google Shape;793;p20"/>
          <p:cNvPicPr preferRelativeResize="0"/>
          <p:nvPr/>
        </p:nvPicPr>
        <p:blipFill rotWithShape="1">
          <a:blip r:embed="rId3">
            <a:alphaModFix/>
          </a:blip>
          <a:srcRect b="13055" l="15916" r="1479" t="6944"/>
          <a:stretch/>
        </p:blipFill>
        <p:spPr>
          <a:xfrm>
            <a:off x="7695682" y="2416634"/>
            <a:ext cx="4391542" cy="419908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94" name="Google Shape;794;p20"/>
          <p:cNvSpPr/>
          <p:nvPr/>
        </p:nvSpPr>
        <p:spPr>
          <a:xfrm>
            <a:off x="11033760" y="4968241"/>
            <a:ext cx="1011554" cy="104394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20"/>
          <p:cNvSpPr/>
          <p:nvPr/>
        </p:nvSpPr>
        <p:spPr>
          <a:xfrm>
            <a:off x="10652275" y="4516174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1277" y="119243"/>
                </a:moveTo>
                <a:lnTo>
                  <a:pt x="106702" y="301952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800" name="Google Shape;8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92000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1"/>
          <p:cNvSpPr/>
          <p:nvPr/>
        </p:nvSpPr>
        <p:spPr>
          <a:xfrm>
            <a:off x="-2" y="711200"/>
            <a:ext cx="12192001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1"/>
          <p:cNvSpPr/>
          <p:nvPr/>
        </p:nvSpPr>
        <p:spPr>
          <a:xfrm>
            <a:off x="158728" y="4654560"/>
            <a:ext cx="11907469" cy="2176888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21"/>
          <p:cNvSpPr/>
          <p:nvPr/>
        </p:nvSpPr>
        <p:spPr>
          <a:xfrm>
            <a:off x="155955" y="743294"/>
            <a:ext cx="11910243" cy="195040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21"/>
          <p:cNvSpPr/>
          <p:nvPr/>
        </p:nvSpPr>
        <p:spPr>
          <a:xfrm>
            <a:off x="155955" y="2787997"/>
            <a:ext cx="11910243" cy="1736093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05" name="Google Shape;805;p21"/>
          <p:cNvGraphicFramePr/>
          <p:nvPr/>
        </p:nvGraphicFramePr>
        <p:xfrm>
          <a:off x="244854" y="31882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588400"/>
                <a:gridCol w="7106225"/>
              </a:tblGrid>
              <a:tr h="19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5711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Các vị trí tiềm năng, dự phòng cho các dự án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Nghi Sơn, Quỳnh Lập,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6" name="Google Shape;806;p21"/>
          <p:cNvGraphicFramePr/>
          <p:nvPr/>
        </p:nvGraphicFramePr>
        <p:xfrm>
          <a:off x="255041" y="1204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470550"/>
                <a:gridCol w="2478850"/>
                <a:gridCol w="4735050"/>
              </a:tblGrid>
              <a:tr h="203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tiềm năng cho các vị trí nhà máy điện tiềm năng, dự phòng cho các dự án nhà máy điện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Phù hợp với Quy hoạch điện VIII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7" name="Google Shape;807;p21"/>
          <p:cNvGraphicFramePr/>
          <p:nvPr/>
        </p:nvGraphicFramePr>
        <p:xfrm>
          <a:off x="217918" y="50933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732125"/>
                <a:gridCol w="3116700"/>
                <a:gridCol w="1907300"/>
                <a:gridCol w="2965425"/>
              </a:tblGrid>
              <a:tr h="299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525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Thanh Hóa,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21"/>
          <p:cNvSpPr/>
          <p:nvPr/>
        </p:nvSpPr>
        <p:spPr>
          <a:xfrm>
            <a:off x="155549" y="88626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9" name="Google Shape;809;p21"/>
          <p:cNvCxnSpPr/>
          <p:nvPr/>
        </p:nvCxnSpPr>
        <p:spPr>
          <a:xfrm rot="10800000">
            <a:off x="609458" y="82007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0" name="Google Shape;8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9" y="76128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1"/>
          <p:cNvSpPr/>
          <p:nvPr/>
        </p:nvSpPr>
        <p:spPr>
          <a:xfrm>
            <a:off x="155550" y="2918646"/>
            <a:ext cx="100808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21"/>
          <p:cNvSpPr txBox="1"/>
          <p:nvPr/>
        </p:nvSpPr>
        <p:spPr>
          <a:xfrm>
            <a:off x="613698" y="2817097"/>
            <a:ext cx="6759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3" name="Google Shape;813;p21"/>
          <p:cNvCxnSpPr/>
          <p:nvPr/>
        </p:nvCxnSpPr>
        <p:spPr>
          <a:xfrm rot="10800000">
            <a:off x="613699" y="285245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4" name="Google Shape;8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160" y="279366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1"/>
          <p:cNvSpPr/>
          <p:nvPr/>
        </p:nvSpPr>
        <p:spPr>
          <a:xfrm>
            <a:off x="155549" y="4784461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21"/>
          <p:cNvCxnSpPr/>
          <p:nvPr/>
        </p:nvCxnSpPr>
        <p:spPr>
          <a:xfrm rot="10800000">
            <a:off x="609458" y="4718268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7" name="Google Shape;8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8" y="4659479"/>
            <a:ext cx="522621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1"/>
          <p:cNvSpPr txBox="1"/>
          <p:nvPr/>
        </p:nvSpPr>
        <p:spPr>
          <a:xfrm>
            <a:off x="644430" y="794564"/>
            <a:ext cx="7962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21"/>
          <p:cNvSpPr txBox="1"/>
          <p:nvPr/>
        </p:nvSpPr>
        <p:spPr>
          <a:xfrm>
            <a:off x="600887" y="4700413"/>
            <a:ext cx="10335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2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4279773" y="2224689"/>
            <a:ext cx="465707" cy="4353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21"/>
          <p:cNvSpPr txBox="1"/>
          <p:nvPr/>
        </p:nvSpPr>
        <p:spPr>
          <a:xfrm>
            <a:off x="4798020" y="227397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3" name="Google Shape;8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2127525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1"/>
          <p:cNvSpPr/>
          <p:nvPr/>
        </p:nvSpPr>
        <p:spPr>
          <a:xfrm>
            <a:off x="4279773" y="4045643"/>
            <a:ext cx="465707" cy="4363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798020" y="408731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6" name="Google Shape;8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3940859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21"/>
          <p:cNvSpPr/>
          <p:nvPr/>
        </p:nvSpPr>
        <p:spPr>
          <a:xfrm>
            <a:off x="4279773" y="6374792"/>
            <a:ext cx="465707" cy="4107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4798020" y="6420069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9" name="Google Shape;8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6273616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443" y="1531846"/>
            <a:ext cx="2763114" cy="176198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3478675" y="3429000"/>
            <a:ext cx="5234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CÔNG TY CỔ PHẦN TƯ VẤN XÂY DỰNG CÔNG TRÌNH HÀNG HẢI</a:t>
            </a:r>
            <a:endParaRPr/>
          </a:p>
        </p:txBody>
      </p:sp>
      <p:grpSp>
        <p:nvGrpSpPr>
          <p:cNvPr id="836" name="Google Shape;836;p22"/>
          <p:cNvGrpSpPr/>
          <p:nvPr/>
        </p:nvGrpSpPr>
        <p:grpSpPr>
          <a:xfrm>
            <a:off x="0" y="3314700"/>
            <a:ext cx="12192000" cy="5523098"/>
            <a:chOff x="0" y="1393747"/>
            <a:chExt cx="12192000" cy="5523098"/>
          </a:xfrm>
        </p:grpSpPr>
        <p:sp>
          <p:nvSpPr>
            <p:cNvPr id="837" name="Google Shape;837;p22"/>
            <p:cNvSpPr/>
            <p:nvPr/>
          </p:nvSpPr>
          <p:spPr>
            <a:xfrm>
              <a:off x="0" y="1393747"/>
              <a:ext cx="12192000" cy="4436455"/>
            </a:xfrm>
            <a:custGeom>
              <a:rect b="b" l="l" r="r" t="t"/>
              <a:pathLst>
                <a:path extrusionOk="0" h="4436455" w="12192000">
                  <a:moveTo>
                    <a:pt x="12192000" y="0"/>
                  </a:moveTo>
                  <a:lnTo>
                    <a:pt x="12192000" y="4422814"/>
                  </a:lnTo>
                  <a:lnTo>
                    <a:pt x="0" y="4436455"/>
                  </a:lnTo>
                  <a:lnTo>
                    <a:pt x="0" y="1199966"/>
                  </a:lnTo>
                  <a:lnTo>
                    <a:pt x="145917" y="1471739"/>
                  </a:lnTo>
                  <a:cubicBezTo>
                    <a:pt x="2893908" y="6239585"/>
                    <a:pt x="9289516" y="130414"/>
                    <a:pt x="12189758" y="9"/>
                  </a:cubicBez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0" y="1819810"/>
              <a:ext cx="12192000" cy="4269699"/>
            </a:xfrm>
            <a:custGeom>
              <a:rect b="b" l="l" r="r" t="t"/>
              <a:pathLst>
                <a:path extrusionOk="0" h="4269699" w="12192000">
                  <a:moveTo>
                    <a:pt x="11962822" y="789"/>
                  </a:moveTo>
                  <a:cubicBezTo>
                    <a:pt x="12020778" y="2243"/>
                    <a:pt x="12078190" y="5718"/>
                    <a:pt x="12135044" y="11314"/>
                  </a:cubicBezTo>
                  <a:lnTo>
                    <a:pt x="12192000" y="19157"/>
                  </a:lnTo>
                  <a:lnTo>
                    <a:pt x="12192000" y="4138874"/>
                  </a:lnTo>
                  <a:lnTo>
                    <a:pt x="12084142" y="4255787"/>
                  </a:lnTo>
                  <a:lnTo>
                    <a:pt x="0" y="4269699"/>
                  </a:lnTo>
                  <a:lnTo>
                    <a:pt x="0" y="1795573"/>
                  </a:lnTo>
                  <a:lnTo>
                    <a:pt x="169040" y="1949808"/>
                  </a:lnTo>
                  <a:cubicBezTo>
                    <a:pt x="4288092" y="5524679"/>
                    <a:pt x="8891092" y="-76267"/>
                    <a:pt x="11962822" y="789"/>
                  </a:cubicBezTo>
                  <a:close/>
                </a:path>
              </a:pathLst>
            </a:custGeom>
            <a:solidFill>
              <a:srgbClr val="D52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0" y="2576084"/>
              <a:ext cx="12192000" cy="4340761"/>
            </a:xfrm>
            <a:custGeom>
              <a:rect b="b" l="l" r="r" t="t"/>
              <a:pathLst>
                <a:path extrusionOk="0" h="4340761" w="12192000">
                  <a:moveTo>
                    <a:pt x="11680163" y="381"/>
                  </a:moveTo>
                  <a:cubicBezTo>
                    <a:pt x="11805300" y="-1477"/>
                    <a:pt x="11926713" y="3436"/>
                    <a:pt x="12044093" y="15856"/>
                  </a:cubicBezTo>
                  <a:lnTo>
                    <a:pt x="12192000" y="36675"/>
                  </a:lnTo>
                  <a:lnTo>
                    <a:pt x="12192000" y="4327120"/>
                  </a:lnTo>
                  <a:lnTo>
                    <a:pt x="0" y="4340761"/>
                  </a:lnTo>
                  <a:lnTo>
                    <a:pt x="0" y="1140364"/>
                  </a:lnTo>
                  <a:lnTo>
                    <a:pt x="147862" y="1302113"/>
                  </a:lnTo>
                  <a:cubicBezTo>
                    <a:pt x="3096092" y="4324157"/>
                    <a:pt x="8551742" y="46811"/>
                    <a:pt x="11680163" y="381"/>
                  </a:cubicBezTo>
                  <a:close/>
                </a:path>
              </a:pathLst>
            </a:custGeom>
            <a:solidFill>
              <a:srgbClr val="005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 txBox="1"/>
          <p:nvPr>
            <p:ph type="title"/>
          </p:nvPr>
        </p:nvSpPr>
        <p:spPr>
          <a:xfrm>
            <a:off x="314584" y="162206"/>
            <a:ext cx="96803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CÁC TUYẾN VẬN TẢI CHÍNH TỪ CẢNG BIỂN VIỆT NAM</a:t>
            </a:r>
            <a:endParaRPr/>
          </a:p>
        </p:txBody>
      </p:sp>
      <p:pic>
        <p:nvPicPr>
          <p:cNvPr id="308" name="Google Shape;3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66" y="1133612"/>
            <a:ext cx="3425825" cy="37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"/>
          <p:cNvSpPr txBox="1"/>
          <p:nvPr/>
        </p:nvSpPr>
        <p:spPr>
          <a:xfrm>
            <a:off x="177666" y="801824"/>
            <a:ext cx="3324225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TUYẾN VẬN TẢI NỘI VÙNG CHÂU Á</a:t>
            </a:r>
            <a:endParaRPr/>
          </a:p>
        </p:txBody>
      </p:sp>
      <p:sp>
        <p:nvSpPr>
          <p:cNvPr id="310" name="Google Shape;310;p3"/>
          <p:cNvSpPr/>
          <p:nvPr/>
        </p:nvSpPr>
        <p:spPr>
          <a:xfrm>
            <a:off x="1165091" y="1967049"/>
            <a:ext cx="260350" cy="27622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1165091" y="3229112"/>
            <a:ext cx="260350" cy="27305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659489" y="1565412"/>
            <a:ext cx="829174" cy="2462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HẢI PHÒNG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177666" y="3345898"/>
            <a:ext cx="89641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HỒ CHÍ MINH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VŨNG TÀU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964" y="1136788"/>
            <a:ext cx="7827962" cy="3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"/>
          <p:cNvSpPr txBox="1"/>
          <p:nvPr/>
        </p:nvSpPr>
        <p:spPr>
          <a:xfrm>
            <a:off x="6213495" y="898050"/>
            <a:ext cx="2628900" cy="2154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TUYẾN VẬN TẢI BIỂN XA</a:t>
            </a:r>
            <a:endParaRPr/>
          </a:p>
        </p:txBody>
      </p:sp>
      <p:sp>
        <p:nvSpPr>
          <p:cNvPr id="316" name="Google Shape;316;p3"/>
          <p:cNvSpPr txBox="1"/>
          <p:nvPr/>
        </p:nvSpPr>
        <p:spPr>
          <a:xfrm>
            <a:off x="9147475" y="3922503"/>
            <a:ext cx="3044525" cy="1015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MỸ: QUA KÊNH PANAMA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ÂU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SUEZ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CHÂU Á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MALACCA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ANH-ÂU: QUA EO BIỂN DOVER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ÂU-MỸ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"/>
          <p:cNvSpPr/>
          <p:nvPr/>
        </p:nvSpPr>
        <p:spPr>
          <a:xfrm>
            <a:off x="443003" y="5629523"/>
            <a:ext cx="3659654" cy="81136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69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14.000 TEU</a:t>
            </a: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8041299" y="5684143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11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19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04 TUYẾN Á - ÂU</a:t>
            </a:r>
            <a:endParaRPr b="1" i="0" sz="1600" u="none" cap="none" strike="noStrike">
              <a:solidFill>
                <a:srgbClr val="1B48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24.000 TEU</a:t>
            </a: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4008096" y="5701352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106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02 TUYẾN Á - ÂU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4.000TEU</a:t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439334" y="5252869"/>
            <a:ext cx="2574925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HẢI PHÒNG</a:t>
            </a:r>
            <a:endParaRPr/>
          </a:p>
        </p:txBody>
      </p:sp>
      <p:sp>
        <p:nvSpPr>
          <p:cNvPr id="321" name="Google Shape;321;p3"/>
          <p:cNvSpPr/>
          <p:nvPr/>
        </p:nvSpPr>
        <p:spPr>
          <a:xfrm>
            <a:off x="4008673" y="5280273"/>
            <a:ext cx="2573338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HỒ CHÍ MINH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"/>
          <p:cNvSpPr/>
          <p:nvPr/>
        </p:nvSpPr>
        <p:spPr>
          <a:xfrm>
            <a:off x="8110231" y="5252869"/>
            <a:ext cx="3122612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BÀ RỊA VŨNG TÀU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327" name="Google Shape;3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" y="734302"/>
            <a:ext cx="12192000" cy="6205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/>
          <p:nvPr/>
        </p:nvSpPr>
        <p:spPr>
          <a:xfrm>
            <a:off x="-28972" y="724777"/>
            <a:ext cx="12233672" cy="6205761"/>
          </a:xfrm>
          <a:prstGeom prst="rect">
            <a:avLst/>
          </a:prstGeom>
          <a:solidFill>
            <a:srgbClr val="C6D8D8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"/>
          <p:cNvPicPr preferRelativeResize="0"/>
          <p:nvPr/>
        </p:nvPicPr>
        <p:blipFill rotWithShape="1">
          <a:blip r:embed="rId4">
            <a:alphaModFix/>
          </a:blip>
          <a:srcRect b="1581" l="0" r="33505" t="2224"/>
          <a:stretch/>
        </p:blipFill>
        <p:spPr>
          <a:xfrm>
            <a:off x="21201" y="754810"/>
            <a:ext cx="4459599" cy="6201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"/>
          <p:cNvGrpSpPr/>
          <p:nvPr/>
        </p:nvGrpSpPr>
        <p:grpSpPr>
          <a:xfrm>
            <a:off x="-513624" y="1386553"/>
            <a:ext cx="4915525" cy="5313750"/>
            <a:chOff x="-332137" y="1257187"/>
            <a:chExt cx="4667009" cy="5062035"/>
          </a:xfrm>
        </p:grpSpPr>
        <p:pic>
          <p:nvPicPr>
            <p:cNvPr id="331" name="Google Shape;33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57978" y="1491284"/>
              <a:ext cx="101126" cy="113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03704" y="1590835"/>
              <a:ext cx="109836" cy="123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4"/>
            <p:cNvSpPr/>
            <p:nvPr/>
          </p:nvSpPr>
          <p:spPr>
            <a:xfrm>
              <a:off x="556777" y="1257187"/>
              <a:ext cx="1556763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Ninh</a:t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77468" y="1403192"/>
              <a:ext cx="1666025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Hải Phòng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332137" y="1946840"/>
              <a:ext cx="192382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Thanh Hóa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121621" y="2192413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Nghệ An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93410" y="2537411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Hà Tĩnh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437275" y="2666599"/>
              <a:ext cx="897597" cy="47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6AD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2056AD"/>
                  </a:solidFill>
                  <a:latin typeface="Roboto"/>
                  <a:ea typeface="Roboto"/>
                  <a:cs typeface="Roboto"/>
                  <a:sym typeface="Roboto"/>
                </a:rPr>
                <a:t>Quần đảo Hoàng Sa</a:t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72237" y="3466225"/>
              <a:ext cx="1342192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Đà Nẵng</a:t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399436" y="4154629"/>
              <a:ext cx="140554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Bình Định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388489" y="4686832"/>
              <a:ext cx="1837806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Khánh Hòa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266360" y="5611099"/>
              <a:ext cx="1667426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Vũng Tàu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21312" y="5573088"/>
              <a:ext cx="1579202" cy="421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Đồng Nai, Bình Dương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72237" y="5353980"/>
              <a:ext cx="112721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HCM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224003" y="6074045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ĐBSCL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139217" y="3853834"/>
              <a:ext cx="1572960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Ngãi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7" name="Google Shape;347;p4"/>
          <p:cNvSpPr/>
          <p:nvPr/>
        </p:nvSpPr>
        <p:spPr>
          <a:xfrm>
            <a:off x="3373202" y="6290679"/>
            <a:ext cx="1243549" cy="5035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Calibri"/>
                <a:ea typeface="Calibri"/>
                <a:cs typeface="Calibri"/>
                <a:sym typeface="Calibri"/>
              </a:rPr>
              <a:t>QUẦN ĐẢO TRƯỜNG SA</a:t>
            </a:r>
            <a:endParaRPr/>
          </a:p>
        </p:txBody>
      </p:sp>
      <p:sp>
        <p:nvSpPr>
          <p:cNvPr id="348" name="Google Shape;348;p4"/>
          <p:cNvSpPr/>
          <p:nvPr/>
        </p:nvSpPr>
        <p:spPr>
          <a:xfrm>
            <a:off x="-117758" y="3455460"/>
            <a:ext cx="230830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THỪA THIÊN HUẾ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4455041" y="714858"/>
            <a:ext cx="75505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QUY HOẠCH: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(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ĐẶC BIỆT;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III ) </a:t>
            </a:r>
            <a:endParaRPr/>
          </a:p>
        </p:txBody>
      </p:sp>
      <p:cxnSp>
        <p:nvCxnSpPr>
          <p:cNvPr id="350" name="Google Shape;350;p4"/>
          <p:cNvCxnSpPr/>
          <p:nvPr/>
        </p:nvCxnSpPr>
        <p:spPr>
          <a:xfrm>
            <a:off x="1850865" y="2130201"/>
            <a:ext cx="1034113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p4"/>
          <p:cNvSpPr/>
          <p:nvPr/>
        </p:nvSpPr>
        <p:spPr>
          <a:xfrm>
            <a:off x="4936998" y="1569540"/>
            <a:ext cx="6531083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1: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BIỂN ĐẶC BIỆT, 01 CẢNG LOẠI I; 03 CẢNG LOẠI III) 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4936998" y="2798968"/>
            <a:ext cx="4624536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2: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CẢNG BIỂN (04 CẢNG LOẠI I; 02 CẢNG LOẠI II) </a:t>
            </a:r>
            <a:endParaRPr/>
          </a:p>
        </p:txBody>
      </p:sp>
      <p:sp>
        <p:nvSpPr>
          <p:cNvPr id="353" name="Google Shape;353;p4"/>
          <p:cNvSpPr/>
          <p:nvPr/>
        </p:nvSpPr>
        <p:spPr>
          <a:xfrm>
            <a:off x="4936998" y="4365230"/>
            <a:ext cx="4679038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3: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CẢNG BIỂN (06 CẢNG LOẠI I; 02 CẢNG LOẠI III) </a:t>
            </a:r>
            <a:endParaRPr/>
          </a:p>
        </p:txBody>
      </p:sp>
      <p:sp>
        <p:nvSpPr>
          <p:cNvPr id="354" name="Google Shape;354;p4"/>
          <p:cNvSpPr/>
          <p:nvPr/>
        </p:nvSpPr>
        <p:spPr>
          <a:xfrm>
            <a:off x="4936998" y="5929074"/>
            <a:ext cx="620407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4: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ĐẶC BIỆT, 03 CẢNG LOẠI I; 01 CẢNG LOẠI  III) </a:t>
            </a:r>
            <a:endParaRPr/>
          </a:p>
        </p:txBody>
      </p:sp>
      <p:sp>
        <p:nvSpPr>
          <p:cNvPr id="355" name="Google Shape;355;p4"/>
          <p:cNvSpPr/>
          <p:nvPr/>
        </p:nvSpPr>
        <p:spPr>
          <a:xfrm>
            <a:off x="4936998" y="6356787"/>
            <a:ext cx="594419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5: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 CẢNG BIỂN (02 CẢNG LOẠI I; 02 CẢNG LOẠI II; 08 CẢNG LOẠI III) </a:t>
            </a:r>
            <a:endParaRPr/>
          </a:p>
        </p:txBody>
      </p:sp>
      <p:sp>
        <p:nvSpPr>
          <p:cNvPr id="356" name="Google Shape;356;p4"/>
          <p:cNvSpPr/>
          <p:nvPr/>
        </p:nvSpPr>
        <p:spPr>
          <a:xfrm>
            <a:off x="286962" y="1725564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NAM ĐỊNH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852" y="190287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469" y="1985318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"/>
          <p:cNvSpPr/>
          <p:nvPr/>
        </p:nvSpPr>
        <p:spPr>
          <a:xfrm>
            <a:off x="156290" y="1905535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932" y="21893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054" y="243811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551" y="28015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7934" y="2975480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/>
          <p:nvPr/>
        </p:nvSpPr>
        <p:spPr>
          <a:xfrm>
            <a:off x="76195" y="2895028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4302" y="3524747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6454" y="3347549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"/>
          <p:cNvSpPr/>
          <p:nvPr/>
        </p:nvSpPr>
        <p:spPr>
          <a:xfrm>
            <a:off x="389127" y="3265997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TRỊ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8546" y="368446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6416" y="38467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743" y="4073598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"/>
          <p:cNvSpPr/>
          <p:nvPr/>
        </p:nvSpPr>
        <p:spPr>
          <a:xfrm>
            <a:off x="948943" y="3874625"/>
            <a:ext cx="157296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NAM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5652" y="4441182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703" y="4771372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"/>
          <p:cNvSpPr/>
          <p:nvPr/>
        </p:nvSpPr>
        <p:spPr>
          <a:xfrm>
            <a:off x="1503210" y="4734006"/>
            <a:ext cx="140554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PHÚ YÊN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6244" y="5105243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734" y="5351749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"/>
          <p:cNvSpPr/>
          <p:nvPr/>
        </p:nvSpPr>
        <p:spPr>
          <a:xfrm>
            <a:off x="1224636" y="5208230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785" y="5610426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/>
          <p:nvPr/>
        </p:nvSpPr>
        <p:spPr>
          <a:xfrm>
            <a:off x="1113013" y="5401735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BÌNH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1583" y="590959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9699" y="59116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659" y="605525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2317" y="60730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151" y="6468543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537" y="6271188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4005" y="6163807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9595" y="6269526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5087" y="6180259"/>
            <a:ext cx="113614" cy="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"/>
          <p:cNvSpPr/>
          <p:nvPr/>
        </p:nvSpPr>
        <p:spPr>
          <a:xfrm>
            <a:off x="4454773" y="939448"/>
            <a:ext cx="76933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Roboto"/>
              <a:buNone/>
            </a:pP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 CẢNG BIỂN ĐẶC BIỆT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PHÒNG, VŨNG TÀU; 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 TIỀM NĂNG ĐẶC BIỆT</a:t>
            </a:r>
            <a:r>
              <a:rPr b="0" i="1" lang="en-US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 ĐÀ NẴNG, KHÁNH HÒA, </a:t>
            </a:r>
            <a:b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MINH, SÓC TRĂNG)</a:t>
            </a:r>
            <a:endParaRPr b="0" i="1" sz="13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4"/>
          <p:cNvCxnSpPr/>
          <p:nvPr/>
        </p:nvCxnSpPr>
        <p:spPr>
          <a:xfrm>
            <a:off x="2379195" y="1389156"/>
            <a:ext cx="981280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4"/>
          <p:cNvCxnSpPr/>
          <p:nvPr/>
        </p:nvCxnSpPr>
        <p:spPr>
          <a:xfrm>
            <a:off x="2616416" y="3670200"/>
            <a:ext cx="9575584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4"/>
          <p:cNvCxnSpPr/>
          <p:nvPr/>
        </p:nvCxnSpPr>
        <p:spPr>
          <a:xfrm>
            <a:off x="2324302" y="5936749"/>
            <a:ext cx="9867698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4"/>
          <p:cNvCxnSpPr/>
          <p:nvPr/>
        </p:nvCxnSpPr>
        <p:spPr>
          <a:xfrm>
            <a:off x="1931419" y="6236627"/>
            <a:ext cx="1026058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4"/>
          <p:cNvCxnSpPr/>
          <p:nvPr/>
        </p:nvCxnSpPr>
        <p:spPr>
          <a:xfrm>
            <a:off x="1178727" y="6811525"/>
            <a:ext cx="1101327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00" name="Google Shape;4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"/>
          <p:cNvSpPr/>
          <p:nvPr/>
        </p:nvSpPr>
        <p:spPr>
          <a:xfrm>
            <a:off x="-42863" y="696913"/>
            <a:ext cx="12244388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5"/>
          <p:cNvPicPr preferRelativeResize="0"/>
          <p:nvPr/>
        </p:nvPicPr>
        <p:blipFill rotWithShape="1">
          <a:blip r:embed="rId4">
            <a:alphaModFix/>
          </a:blip>
          <a:srcRect b="0" l="0" r="9536" t="1476"/>
          <a:stretch/>
        </p:blipFill>
        <p:spPr>
          <a:xfrm>
            <a:off x="17463" y="714666"/>
            <a:ext cx="5602287" cy="6156034"/>
          </a:xfrm>
          <a:prstGeom prst="rect">
            <a:avLst/>
          </a:prstGeom>
          <a:solidFill>
            <a:srgbClr val="B1D4FC"/>
          </a:solidFill>
          <a:ln>
            <a:noFill/>
          </a:ln>
        </p:spPr>
      </p:pic>
      <p:sp>
        <p:nvSpPr>
          <p:cNvPr id="403" name="Google Shape;403;p5"/>
          <p:cNvSpPr/>
          <p:nvPr/>
        </p:nvSpPr>
        <p:spPr>
          <a:xfrm>
            <a:off x="3327400" y="1597027"/>
            <a:ext cx="842963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"/>
          <p:cNvSpPr/>
          <p:nvPr/>
        </p:nvSpPr>
        <p:spPr>
          <a:xfrm>
            <a:off x="3267075" y="2687640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5"/>
          <p:cNvSpPr/>
          <p:nvPr/>
        </p:nvSpPr>
        <p:spPr>
          <a:xfrm>
            <a:off x="3325813" y="4133852"/>
            <a:ext cx="836612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"/>
          <p:cNvSpPr/>
          <p:nvPr/>
        </p:nvSpPr>
        <p:spPr>
          <a:xfrm>
            <a:off x="3444875" y="5975352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"/>
          <p:cNvSpPr/>
          <p:nvPr/>
        </p:nvSpPr>
        <p:spPr>
          <a:xfrm>
            <a:off x="38100" y="3536952"/>
            <a:ext cx="1112838" cy="249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BẠC LIÊU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"/>
          <p:cNvSpPr/>
          <p:nvPr/>
        </p:nvSpPr>
        <p:spPr>
          <a:xfrm>
            <a:off x="28575" y="3057527"/>
            <a:ext cx="803275" cy="292100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4514850" y="5743577"/>
            <a:ext cx="1254125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b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</a:t>
            </a:r>
            <a:endParaRPr/>
          </a:p>
        </p:txBody>
      </p:sp>
      <p:sp>
        <p:nvSpPr>
          <p:cNvPr id="410" name="Google Shape;410;p5"/>
          <p:cNvSpPr/>
          <p:nvPr/>
        </p:nvSpPr>
        <p:spPr>
          <a:xfrm>
            <a:off x="4514850" y="1138240"/>
            <a:ext cx="1112838" cy="1093787"/>
          </a:xfrm>
          <a:prstGeom prst="rect">
            <a:avLst/>
          </a:prstGeom>
          <a:solidFill>
            <a:schemeClr val="lt2">
              <a:alpha val="9764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BÌNH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4514850" y="2328865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4514850" y="3827465"/>
            <a:ext cx="1112838" cy="1693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 BÌNH THUẬN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2870200" y="1874840"/>
            <a:ext cx="15504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322÷384 TRT/NĂM 2030 </a:t>
            </a:r>
            <a:endParaRPr/>
          </a:p>
        </p:txBody>
      </p:sp>
      <p:sp>
        <p:nvSpPr>
          <p:cNvPr id="414" name="Google Shape;414;p5"/>
          <p:cNvSpPr/>
          <p:nvPr/>
        </p:nvSpPr>
        <p:spPr>
          <a:xfrm>
            <a:off x="2798763" y="2919415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182÷251 TRT/NĂM 2030 </a:t>
            </a:r>
            <a:endParaRPr/>
          </a:p>
        </p:txBody>
      </p:sp>
      <p:sp>
        <p:nvSpPr>
          <p:cNvPr id="415" name="Google Shape;415;p5"/>
          <p:cNvSpPr/>
          <p:nvPr/>
        </p:nvSpPr>
        <p:spPr>
          <a:xfrm>
            <a:off x="2862263" y="4391027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160÷167 TRT/NĂM 2030 </a:t>
            </a:r>
            <a:endParaRPr/>
          </a:p>
        </p:txBody>
      </p:sp>
      <p:sp>
        <p:nvSpPr>
          <p:cNvPr id="416" name="Google Shape;416;p5"/>
          <p:cNvSpPr/>
          <p:nvPr/>
        </p:nvSpPr>
        <p:spPr>
          <a:xfrm>
            <a:off x="3365500" y="6283327"/>
            <a:ext cx="12541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500÷564    TRT/NĂM 2030 </a:t>
            </a: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30163" y="3313115"/>
            <a:ext cx="14830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86÷108 TRT/NĂM 2030 </a:t>
            </a:r>
            <a:endParaRPr/>
          </a:p>
        </p:txBody>
      </p:sp>
      <p:sp>
        <p:nvSpPr>
          <p:cNvPr id="418" name="Google Shape;418;p5"/>
          <p:cNvSpPr txBox="1"/>
          <p:nvPr/>
        </p:nvSpPr>
        <p:spPr>
          <a:xfrm>
            <a:off x="6500813" y="731838"/>
            <a:ext cx="46942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QUA CÁC NHÓM CẢNG BIỂN</a:t>
            </a: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10953750" y="868363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sp>
        <p:nvSpPr>
          <p:cNvPr id="420" name="Google Shape;420;p5"/>
          <p:cNvSpPr txBox="1"/>
          <p:nvPr/>
        </p:nvSpPr>
        <p:spPr>
          <a:xfrm>
            <a:off x="6432740" y="3792270"/>
            <a:ext cx="469423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PHÂN THEO LOẠI HÀNG</a:t>
            </a: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3750" y="4098925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graphicFrame>
        <p:nvGraphicFramePr>
          <p:cNvPr id="422" name="Google Shape;422;p5"/>
          <p:cNvGraphicFramePr/>
          <p:nvPr/>
        </p:nvGraphicFramePr>
        <p:xfrm>
          <a:off x="5619750" y="949651"/>
          <a:ext cx="6181725" cy="2743200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423" name="Google Shape;423;p5"/>
          <p:cNvGraphicFramePr/>
          <p:nvPr/>
        </p:nvGraphicFramePr>
        <p:xfrm>
          <a:off x="5852774" y="4167915"/>
          <a:ext cx="5854170" cy="2743200"/>
        </p:xfrm>
        <a:graphic>
          <a:graphicData uri="http://schemas.openxmlformats.org/drawingml/2006/chart">
            <c:chart r:id="rId6"/>
          </a:graphicData>
        </a:graphic>
      </p:graphicFrame>
      <p:sp>
        <p:nvSpPr>
          <p:cNvPr id="424" name="Google Shape;424;p5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sp>
        <p:nvSpPr>
          <p:cNvPr id="425" name="Google Shape;425;p5"/>
          <p:cNvSpPr/>
          <p:nvPr/>
        </p:nvSpPr>
        <p:spPr>
          <a:xfrm>
            <a:off x="10719122" y="6268403"/>
            <a:ext cx="6246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/KHÍ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30" name="Google Shape;4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"/>
          <p:cNvSpPr/>
          <p:nvPr/>
        </p:nvSpPr>
        <p:spPr>
          <a:xfrm>
            <a:off x="-1" y="696913"/>
            <a:ext cx="12201525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6"/>
          <p:cNvPicPr preferRelativeResize="0"/>
          <p:nvPr/>
        </p:nvPicPr>
        <p:blipFill rotWithShape="1">
          <a:blip r:embed="rId4">
            <a:alphaModFix/>
          </a:blip>
          <a:srcRect b="0" l="0" r="165" t="1476"/>
          <a:stretch/>
        </p:blipFill>
        <p:spPr>
          <a:xfrm>
            <a:off x="127202" y="742389"/>
            <a:ext cx="6819451" cy="610351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33" name="Google Shape;433;p6"/>
          <p:cNvSpPr/>
          <p:nvPr/>
        </p:nvSpPr>
        <p:spPr>
          <a:xfrm>
            <a:off x="3851223" y="1526490"/>
            <a:ext cx="851915" cy="296075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"/>
          <p:cNvSpPr/>
          <p:nvPr/>
        </p:nvSpPr>
        <p:spPr>
          <a:xfrm>
            <a:off x="3790897" y="2617104"/>
            <a:ext cx="834267" cy="294474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"/>
          <p:cNvSpPr/>
          <p:nvPr/>
        </p:nvSpPr>
        <p:spPr>
          <a:xfrm>
            <a:off x="3849635" y="4063316"/>
            <a:ext cx="845497" cy="29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6"/>
          <p:cNvSpPr/>
          <p:nvPr/>
        </p:nvSpPr>
        <p:spPr>
          <a:xfrm>
            <a:off x="3968698" y="5904816"/>
            <a:ext cx="811806" cy="294474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"/>
          <p:cNvSpPr/>
          <p:nvPr/>
        </p:nvSpPr>
        <p:spPr>
          <a:xfrm>
            <a:off x="808789" y="3104686"/>
            <a:ext cx="811806" cy="294474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pic>
        <p:nvPicPr>
          <p:cNvPr descr="WB UU port terminal Vector Icons free download in SVG, PNG Format" id="439" name="Google Shape;439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071806" y="1658897"/>
            <a:ext cx="232698" cy="22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"/>
          <p:cNvSpPr/>
          <p:nvPr/>
        </p:nvSpPr>
        <p:spPr>
          <a:xfrm>
            <a:off x="337322" y="1497918"/>
            <a:ext cx="1754740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"/>
          <p:cNvSpPr/>
          <p:nvPr/>
        </p:nvSpPr>
        <p:spPr>
          <a:xfrm>
            <a:off x="127202" y="2045739"/>
            <a:ext cx="2026268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"/>
          <p:cNvSpPr/>
          <p:nvPr/>
        </p:nvSpPr>
        <p:spPr>
          <a:xfrm>
            <a:off x="106657" y="2524333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"/>
          <p:cNvSpPr/>
          <p:nvPr/>
        </p:nvSpPr>
        <p:spPr>
          <a:xfrm>
            <a:off x="383045" y="2794151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444" name="Google Shape;444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73770" y="225240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5" name="Google Shape;445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59697" y="245907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6" name="Google Shape;446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46393" y="2707174"/>
            <a:ext cx="232698" cy="22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"/>
          <p:cNvSpPr/>
          <p:nvPr/>
        </p:nvSpPr>
        <p:spPr>
          <a:xfrm>
            <a:off x="7032911" y="2260999"/>
            <a:ext cx="5071482" cy="2651592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"/>
          <p:cNvSpPr/>
          <p:nvPr/>
        </p:nvSpPr>
        <p:spPr>
          <a:xfrm>
            <a:off x="7068207" y="2719498"/>
            <a:ext cx="5017135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THANH HÓA (KHU VỰC NGHI SƠN)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NGHỆ AN (KHU VỰC QUỲNH LẬP – ĐÔNG HỒI)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HÀ TĨNH (KHU VỰC VŨNG ÁNG) </a:t>
            </a:r>
            <a:endParaRPr b="1" i="0" sz="18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"/>
          <p:cNvSpPr/>
          <p:nvPr/>
        </p:nvSpPr>
        <p:spPr>
          <a:xfrm>
            <a:off x="7123762" y="2319388"/>
            <a:ext cx="35849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CÁC VỊ TRÍ NHÀ ĐẦU TƯ QUAN TÂM </a:t>
            </a: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7028738" y="2359516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"/>
          <p:cNvPicPr preferRelativeResize="0"/>
          <p:nvPr/>
        </p:nvPicPr>
        <p:blipFill rotWithShape="1">
          <a:blip r:embed="rId3">
            <a:alphaModFix/>
          </a:blip>
          <a:srcRect b="1646" l="14538" r="5246" t="3068"/>
          <a:stretch/>
        </p:blipFill>
        <p:spPr>
          <a:xfrm>
            <a:off x="86536" y="831599"/>
            <a:ext cx="7889064" cy="5924063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56" name="Google Shape;456;p7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7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LẠCH HUYỆN: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 KẾT HỢP TCQT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CONT’ SỨC CHỞ 6.000 ÷ 18.000 TEU; TÀU TỔNG HỢP, HÀNG RỜI ĐẾN 100.000 TẤN,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 TÀU KHÁCH ĐẾN 225.000 GT.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ĐÌNH VŨ: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CẢ NƯỚC VÀ LIÊN VÙNG.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TỔNG HỢP, HÀNG RỜI, CONT’,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 TRỌNG TẢI ĐẾN 20.000 TẤN HOẶC LỚN HƠN PHÙ HỢP VỚI ĐIỀU KIỆN LUỒNG HẢI PHÒNG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SÔNG CẤM - PHÀ RỪNG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ĐỒ SƠN, VĂN ÚC</a:t>
            </a:r>
            <a:r>
              <a:rPr b="1" i="0" lang="en-US" sz="1600" u="none" cap="none" strike="noStrike">
                <a:solidFill>
                  <a:srgbClr val="0000C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NGÕ, KẾT HỢP TRUNG CHUYỂN QUỐC TẾ, KẾT HỢP PHỤC VỤ QUỐC PHÒNG - AN NINH KHI CÓ YÊU CẦU.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CẢNG HUYỆN ĐẢO BẠCH LONG VĨ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descr="WB UU port terminal Vector Icons free download in SVG, PNG Format" id="458" name="Google Shape;458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274233" y="3298644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59" name="Google Shape;459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1701015" y="4118240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0" name="Google Shape;46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515879" y="224278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1" name="Google Shape;461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300739" y="141220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2" name="Google Shape;462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872159" y="2735128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"/>
          <p:cNvSpPr/>
          <p:nvPr/>
        </p:nvSpPr>
        <p:spPr>
          <a:xfrm>
            <a:off x="5593487" y="3188606"/>
            <a:ext cx="760726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LẠCH HUYỆN</a:t>
            </a: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3997223" y="4890947"/>
            <a:ext cx="810658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ĐỒ SƠN</a:t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3806137" y="3013532"/>
            <a:ext cx="58655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ĐÌNH VŨ</a:t>
            </a: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1965492" y="2514209"/>
            <a:ext cx="1220470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SÔNG CẤM</a:t>
            </a: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3678453" y="1398980"/>
            <a:ext cx="63754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PHÀ RỪNG</a:t>
            </a: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1241529" y="4402449"/>
            <a:ext cx="1078135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VĂN ÚC</a:t>
            </a: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6143444" y="2879191"/>
            <a:ext cx="726207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/>
          </a:p>
        </p:txBody>
      </p:sp>
      <p:pic>
        <p:nvPicPr>
          <p:cNvPr descr="WB UU port terminal Vector Icons free download in SVG, PNG Format" id="470" name="Google Shape;47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678453" y="5090382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"/>
          <p:cNvSpPr txBox="1"/>
          <p:nvPr/>
        </p:nvSpPr>
        <p:spPr>
          <a:xfrm>
            <a:off x="370521" y="175713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HẢI PHÒNG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"/>
          <p:cNvPicPr preferRelativeResize="0"/>
          <p:nvPr/>
        </p:nvPicPr>
        <p:blipFill rotWithShape="1">
          <a:blip r:embed="rId3">
            <a:alphaModFix/>
          </a:blip>
          <a:srcRect b="8320" l="3383" r="33525" t="7407"/>
          <a:stretch/>
        </p:blipFill>
        <p:spPr>
          <a:xfrm>
            <a:off x="5732864" y="798980"/>
            <a:ext cx="6353815" cy="5982819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77" name="Google Shape;477;p8"/>
          <p:cNvSpPr txBox="1"/>
          <p:nvPr>
            <p:ph type="title"/>
          </p:nvPr>
        </p:nvSpPr>
        <p:spPr>
          <a:xfrm>
            <a:off x="314583" y="162206"/>
            <a:ext cx="11877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LẠCH HUYỆN</a:t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 rot="3198908">
            <a:off x="10849224" y="5120699"/>
            <a:ext cx="1265157" cy="20621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8"/>
          <p:cNvSpPr/>
          <p:nvPr/>
        </p:nvSpPr>
        <p:spPr>
          <a:xfrm rot="3199417">
            <a:off x="7481995" y="4794775"/>
            <a:ext cx="3448050" cy="31273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PHÁT TRIỂN CÁC BẾN CẢNG TẠI CỬA NAM TRIỆU CHO TÀU ĐẾN 10.000 TẤN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 CÓ ĐIỀU KIỆN PHỤ THUỘC VÀO NHU CẦU VÀ NĂNG LỰC CỦA NHÀ ĐẦU TƯ</a:t>
            </a:r>
            <a:endParaRPr/>
          </a:p>
        </p:txBody>
      </p:sp>
      <p:sp>
        <p:nvSpPr>
          <p:cNvPr id="480" name="Google Shape;480;p8"/>
          <p:cNvSpPr/>
          <p:nvPr/>
        </p:nvSpPr>
        <p:spPr>
          <a:xfrm rot="-1734720">
            <a:off x="6190700" y="1252817"/>
            <a:ext cx="966787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8"/>
          <p:cNvSpPr/>
          <p:nvPr/>
        </p:nvSpPr>
        <p:spPr>
          <a:xfrm rot="-462914">
            <a:off x="6528934" y="1642693"/>
            <a:ext cx="9667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10950927" y="1517430"/>
            <a:ext cx="8016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8"/>
          <p:cNvSpPr/>
          <p:nvPr/>
        </p:nvSpPr>
        <p:spPr>
          <a:xfrm rot="3483495">
            <a:off x="8694733" y="2980653"/>
            <a:ext cx="555683" cy="11499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00"/>
              <a:buFont typeface="Roboto"/>
              <a:buNone/>
            </a:pPr>
            <a:r>
              <a:rPr b="0" i="0" lang="en-US" sz="7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ĐƯỜNG SẮT</a:t>
            </a:r>
            <a:endParaRPr b="0" i="0" sz="7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8"/>
          <p:cNvSpPr/>
          <p:nvPr/>
        </p:nvSpPr>
        <p:spPr>
          <a:xfrm rot="3139394">
            <a:off x="9847078" y="3950186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11-12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8"/>
          <p:cNvSpPr/>
          <p:nvPr/>
        </p:nvSpPr>
        <p:spPr>
          <a:xfrm rot="3217266">
            <a:off x="9654990" y="3643106"/>
            <a:ext cx="246062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9-10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8"/>
          <p:cNvSpPr/>
          <p:nvPr/>
        </p:nvSpPr>
        <p:spPr>
          <a:xfrm rot="3139394">
            <a:off x="10094114" y="4285347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13-14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8"/>
          <p:cNvSpPr/>
          <p:nvPr/>
        </p:nvSpPr>
        <p:spPr>
          <a:xfrm rot="3139394">
            <a:off x="10772407" y="5207447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19-20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8"/>
          <p:cNvSpPr/>
          <p:nvPr/>
        </p:nvSpPr>
        <p:spPr>
          <a:xfrm rot="3228617">
            <a:off x="10553138" y="4916328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17-18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8"/>
          <p:cNvSpPr/>
          <p:nvPr/>
        </p:nvSpPr>
        <p:spPr>
          <a:xfrm rot="3139394">
            <a:off x="10309417" y="4590553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15-16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8"/>
          <p:cNvSpPr/>
          <p:nvPr/>
        </p:nvSpPr>
        <p:spPr>
          <a:xfrm>
            <a:off x="6080789" y="3757129"/>
            <a:ext cx="1158875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NAM TRIỆU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8"/>
          <p:cNvSpPr/>
          <p:nvPr/>
        </p:nvSpPr>
        <p:spPr>
          <a:xfrm rot="-1122434">
            <a:off x="8606455" y="1570295"/>
            <a:ext cx="887413" cy="1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PHÀ BẾN GÓT - CÁI VIỀNG</a:t>
            </a:r>
            <a:endParaRPr/>
          </a:p>
        </p:txBody>
      </p:sp>
      <p:sp>
        <p:nvSpPr>
          <p:cNvPr id="492" name="Google Shape;492;p8"/>
          <p:cNvSpPr/>
          <p:nvPr/>
        </p:nvSpPr>
        <p:spPr>
          <a:xfrm>
            <a:off x="8245164" y="1747848"/>
            <a:ext cx="38576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CÁP TREO</a:t>
            </a:r>
            <a:endParaRPr/>
          </a:p>
        </p:txBody>
      </p:sp>
      <p:sp>
        <p:nvSpPr>
          <p:cNvPr id="493" name="Google Shape;493;p8"/>
          <p:cNvSpPr/>
          <p:nvPr/>
        </p:nvSpPr>
        <p:spPr>
          <a:xfrm rot="-1240609">
            <a:off x="9137421" y="1953779"/>
            <a:ext cx="465138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ĐƯỜNG ĐIỆN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CAO THẾ</a:t>
            </a:r>
            <a:endParaRPr/>
          </a:p>
        </p:txBody>
      </p:sp>
      <p:pic>
        <p:nvPicPr>
          <p:cNvPr id="494" name="Google Shape;4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266" y="5345734"/>
            <a:ext cx="2550113" cy="135006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95" name="Google Shape;495;p8"/>
          <p:cNvSpPr/>
          <p:nvPr/>
        </p:nvSpPr>
        <p:spPr>
          <a:xfrm>
            <a:off x="93816" y="881255"/>
            <a:ext cx="5479849" cy="1292283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8"/>
          <p:cNvSpPr/>
          <p:nvPr/>
        </p:nvSpPr>
        <p:spPr>
          <a:xfrm>
            <a:off x="124357" y="1317838"/>
            <a:ext cx="5345629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(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CẦU CẢNG). </a:t>
            </a:r>
            <a:b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CS TỪ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TRIỆU TẤN/NĂM.</a:t>
            </a:r>
            <a:endParaRPr/>
          </a:p>
        </p:txBody>
      </p:sp>
      <p:sp>
        <p:nvSpPr>
          <p:cNvPr id="497" name="Google Shape;497;p8"/>
          <p:cNvSpPr/>
          <p:nvPr/>
        </p:nvSpPr>
        <p:spPr>
          <a:xfrm>
            <a:off x="188840" y="939644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93816" y="979772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8"/>
          <p:cNvSpPr/>
          <p:nvPr/>
        </p:nvSpPr>
        <p:spPr>
          <a:xfrm>
            <a:off x="5732865" y="2066925"/>
            <a:ext cx="5532120" cy="3870960"/>
          </a:xfrm>
          <a:custGeom>
            <a:rect b="b" l="l" r="r" t="t"/>
            <a:pathLst>
              <a:path extrusionOk="0" h="3870960" w="5532120">
                <a:moveTo>
                  <a:pt x="0" y="76200"/>
                </a:moveTo>
                <a:lnTo>
                  <a:pt x="2506980" y="0"/>
                </a:lnTo>
                <a:lnTo>
                  <a:pt x="2750820" y="45720"/>
                </a:lnTo>
                <a:lnTo>
                  <a:pt x="2933700" y="167640"/>
                </a:lnTo>
                <a:lnTo>
                  <a:pt x="3009900" y="274320"/>
                </a:lnTo>
                <a:lnTo>
                  <a:pt x="3596640" y="1272540"/>
                </a:lnTo>
                <a:lnTo>
                  <a:pt x="5532120" y="387096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8"/>
          <p:cNvSpPr/>
          <p:nvPr/>
        </p:nvSpPr>
        <p:spPr>
          <a:xfrm>
            <a:off x="5748105" y="2082165"/>
            <a:ext cx="5532120" cy="3855720"/>
          </a:xfrm>
          <a:custGeom>
            <a:rect b="b" l="l" r="r" t="t"/>
            <a:pathLst>
              <a:path extrusionOk="0" h="3855720" w="5532120">
                <a:moveTo>
                  <a:pt x="0" y="76200"/>
                </a:moveTo>
                <a:lnTo>
                  <a:pt x="0" y="76200"/>
                </a:lnTo>
                <a:cubicBezTo>
                  <a:pt x="131940" y="65205"/>
                  <a:pt x="60854" y="68580"/>
                  <a:pt x="213360" y="68580"/>
                </a:cubicBezTo>
                <a:lnTo>
                  <a:pt x="2377440" y="0"/>
                </a:lnTo>
                <a:lnTo>
                  <a:pt x="2621280" y="7620"/>
                </a:lnTo>
                <a:lnTo>
                  <a:pt x="2689860" y="15240"/>
                </a:lnTo>
                <a:lnTo>
                  <a:pt x="2842260" y="91440"/>
                </a:lnTo>
                <a:lnTo>
                  <a:pt x="2979420" y="251460"/>
                </a:lnTo>
                <a:lnTo>
                  <a:pt x="3611880" y="1264920"/>
                </a:lnTo>
                <a:lnTo>
                  <a:pt x="5532120" y="385572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01" name="Google Shape;501;p8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519457" y="2173538"/>
            <a:ext cx="212062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"/>
          <p:cNvSpPr/>
          <p:nvPr/>
        </p:nvSpPr>
        <p:spPr>
          <a:xfrm rot="3217266">
            <a:off x="9436937" y="3315766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7-8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8"/>
          <p:cNvSpPr/>
          <p:nvPr/>
        </p:nvSpPr>
        <p:spPr>
          <a:xfrm rot="3557742">
            <a:off x="9271290" y="3009624"/>
            <a:ext cx="170564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8"/>
          <p:cNvSpPr/>
          <p:nvPr/>
        </p:nvSpPr>
        <p:spPr>
          <a:xfrm rot="3433002">
            <a:off x="9063561" y="26907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8"/>
          <p:cNvSpPr/>
          <p:nvPr/>
        </p:nvSpPr>
        <p:spPr>
          <a:xfrm rot="3433002">
            <a:off x="8887694" y="24250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8"/>
          <p:cNvSpPr/>
          <p:nvPr/>
        </p:nvSpPr>
        <p:spPr>
          <a:xfrm rot="3139394">
            <a:off x="10994491" y="5530568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21-22</a:t>
            </a:r>
            <a:endParaRPr/>
          </a:p>
        </p:txBody>
      </p:sp>
      <p:sp>
        <p:nvSpPr>
          <p:cNvPr id="507" name="Google Shape;507;p8"/>
          <p:cNvSpPr/>
          <p:nvPr/>
        </p:nvSpPr>
        <p:spPr>
          <a:xfrm rot="3139394">
            <a:off x="11218226" y="5789403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23-25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149540" y="2272055"/>
            <a:ext cx="5445545" cy="45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"/>
          <p:cNvSpPr/>
          <p:nvPr/>
        </p:nvSpPr>
        <p:spPr>
          <a:xfrm>
            <a:off x="3088232" y="3803609"/>
            <a:ext cx="1462087" cy="142019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8"/>
          <p:cNvSpPr/>
          <p:nvPr/>
        </p:nvSpPr>
        <p:spPr>
          <a:xfrm>
            <a:off x="7239664" y="808232"/>
            <a:ext cx="997744" cy="90414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8609275" y="917409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90" y="118835"/>
                </a:moveTo>
                <a:lnTo>
                  <a:pt x="-33696" y="18910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8"/>
          <p:cNvSpPr/>
          <p:nvPr/>
        </p:nvSpPr>
        <p:spPr>
          <a:xfrm>
            <a:off x="10876926" y="5266562"/>
            <a:ext cx="621196" cy="59507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8"/>
          <p:cNvSpPr/>
          <p:nvPr/>
        </p:nvSpPr>
        <p:spPr>
          <a:xfrm>
            <a:off x="10720370" y="6395411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4582" y="-6808"/>
                </a:moveTo>
                <a:lnTo>
                  <a:pt x="41663" y="-276594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"/>
          <p:cNvSpPr txBox="1"/>
          <p:nvPr>
            <p:ph type="title"/>
          </p:nvPr>
        </p:nvSpPr>
        <p:spPr>
          <a:xfrm>
            <a:off x="296111" y="162206"/>
            <a:ext cx="10353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-US" sz="2300"/>
              <a:t>QUY HOẠCH CẢNG BIỂN HẢI PHÒNG - KHU VỰC ĐẢO CÁI TRÁP</a:t>
            </a:r>
            <a:endParaRPr sz="2300"/>
          </a:p>
        </p:txBody>
      </p:sp>
      <p:pic>
        <p:nvPicPr>
          <p:cNvPr id="519" name="Google Shape;519;p9"/>
          <p:cNvPicPr preferRelativeResize="0"/>
          <p:nvPr/>
        </p:nvPicPr>
        <p:blipFill rotWithShape="1">
          <a:blip r:embed="rId3">
            <a:alphaModFix/>
          </a:blip>
          <a:srcRect b="31107" l="24837" r="17155" t="13891"/>
          <a:stretch/>
        </p:blipFill>
        <p:spPr>
          <a:xfrm>
            <a:off x="113653" y="799966"/>
            <a:ext cx="8887272" cy="5940015"/>
          </a:xfrm>
          <a:prstGeom prst="roundRect">
            <a:avLst>
              <a:gd fmla="val 2478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520" name="Google Shape;5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763" y="4171229"/>
            <a:ext cx="2820527" cy="149322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21" name="Google Shape;521;p9"/>
          <p:cNvSpPr/>
          <p:nvPr/>
        </p:nvSpPr>
        <p:spPr>
          <a:xfrm rot="-1717399">
            <a:off x="2472519" y="1344646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9"/>
          <p:cNvSpPr/>
          <p:nvPr/>
        </p:nvSpPr>
        <p:spPr>
          <a:xfrm rot="-474961">
            <a:off x="1029973" y="3367258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9"/>
          <p:cNvSpPr/>
          <p:nvPr/>
        </p:nvSpPr>
        <p:spPr>
          <a:xfrm rot="3709388">
            <a:off x="2096501" y="3943848"/>
            <a:ext cx="1381125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7D00"/>
                </a:solidFill>
                <a:latin typeface="Roboto"/>
                <a:ea typeface="Roboto"/>
                <a:cs typeface="Roboto"/>
                <a:sym typeface="Roboto"/>
              </a:rPr>
              <a:t>ĐƯỜNG ĐIỆN CAO THẾ</a:t>
            </a:r>
            <a:endParaRPr b="0" i="0" sz="1200" u="none" cap="none" strike="noStrike">
              <a:solidFill>
                <a:srgbClr val="FF7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9"/>
          <p:cNvSpPr/>
          <p:nvPr/>
        </p:nvSpPr>
        <p:spPr>
          <a:xfrm rot="2621212">
            <a:off x="4464675" y="1832052"/>
            <a:ext cx="1929360" cy="40626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SÔNG CHANH (B=160M, CT ĐÁY -14MHĐ)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9"/>
          <p:cNvSpPr/>
          <p:nvPr/>
        </p:nvSpPr>
        <p:spPr>
          <a:xfrm>
            <a:off x="3413166" y="2488273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1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9"/>
          <p:cNvSpPr/>
          <p:nvPr/>
        </p:nvSpPr>
        <p:spPr>
          <a:xfrm>
            <a:off x="2709216" y="1830238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2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9"/>
          <p:cNvSpPr/>
          <p:nvPr/>
        </p:nvSpPr>
        <p:spPr>
          <a:xfrm>
            <a:off x="785786" y="2791788"/>
            <a:ext cx="977624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ĐẢO CÁI TRÁP</a:t>
            </a:r>
            <a:endParaRPr b="0" i="0" sz="12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9"/>
          <p:cNvSpPr/>
          <p:nvPr/>
        </p:nvSpPr>
        <p:spPr>
          <a:xfrm rot="-158934">
            <a:off x="117750" y="4500194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9"/>
          <p:cNvSpPr/>
          <p:nvPr/>
        </p:nvSpPr>
        <p:spPr>
          <a:xfrm rot="-158934">
            <a:off x="117751" y="4992935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2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9"/>
          <p:cNvSpPr/>
          <p:nvPr/>
        </p:nvSpPr>
        <p:spPr>
          <a:xfrm>
            <a:off x="5891247" y="4554709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SUN GROUP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9"/>
          <p:cNvSpPr/>
          <p:nvPr/>
        </p:nvSpPr>
        <p:spPr>
          <a:xfrm>
            <a:off x="6494108" y="4989082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DEEP C3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9"/>
          <p:cNvSpPr/>
          <p:nvPr/>
        </p:nvSpPr>
        <p:spPr>
          <a:xfrm>
            <a:off x="7011272" y="5962623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1-2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9"/>
          <p:cNvSpPr/>
          <p:nvPr/>
        </p:nvSpPr>
        <p:spPr>
          <a:xfrm rot="3594227">
            <a:off x="7551497" y="5987392"/>
            <a:ext cx="1355153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"/>
          <p:cNvSpPr/>
          <p:nvPr/>
        </p:nvSpPr>
        <p:spPr>
          <a:xfrm>
            <a:off x="4285698" y="4972593"/>
            <a:ext cx="1205593" cy="4062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KHU CÔNG NGHIỆP DEEP C3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9"/>
          <p:cNvSpPr/>
          <p:nvPr/>
        </p:nvSpPr>
        <p:spPr>
          <a:xfrm rot="333452">
            <a:off x="4494875" y="1028561"/>
            <a:ext cx="2859742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rPr>
              <a:t>RANH GIỚI VÙNG NƯỚC CẢNG BIỂN HẢI PHÒNG</a:t>
            </a:r>
            <a:endParaRPr b="0" i="0" sz="1200" u="none" cap="none" strike="noStrike">
              <a:solidFill>
                <a:srgbClr val="0066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"/>
          <p:cNvSpPr/>
          <p:nvPr/>
        </p:nvSpPr>
        <p:spPr>
          <a:xfrm>
            <a:off x="9199763" y="799965"/>
            <a:ext cx="2820527" cy="3180544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9234459" y="1239611"/>
            <a:ext cx="2657881" cy="2701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ĐẾN 2030,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CẢNG: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1: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LỎNG/KHÍ VỚI TỔNG CHIỀU DÀI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M;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2: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TỔNG HỢP, RỜI VỚI CHIỀU DÀI 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310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M.</a:t>
            </a:r>
            <a:endParaRPr/>
          </a:p>
        </p:txBody>
      </p:sp>
      <p:sp>
        <p:nvSpPr>
          <p:cNvPr id="538" name="Google Shape;538;p9"/>
          <p:cNvSpPr/>
          <p:nvPr/>
        </p:nvSpPr>
        <p:spPr>
          <a:xfrm>
            <a:off x="9294787" y="894566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KHU VỰC ĐẢO CÁI TRÁP</a:t>
            </a:r>
            <a:endParaRPr b="1" i="0" sz="18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9"/>
          <p:cNvSpPr/>
          <p:nvPr/>
        </p:nvSpPr>
        <p:spPr>
          <a:xfrm>
            <a:off x="9199763" y="916588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9"/>
          <p:cNvSpPr/>
          <p:nvPr/>
        </p:nvSpPr>
        <p:spPr>
          <a:xfrm>
            <a:off x="7426266" y="6512650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3-4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41" name="Google Shape;541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986868" y="2236503"/>
            <a:ext cx="471460" cy="45881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9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43" name="Google Shape;543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MB THEME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olor of 2020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2024-08-06T08:58:24Z</dcterms:created>
  <dc:creator>Le Hoang Nam</dc:creator>
</cp:coreProperties>
</file>